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handoutMasterIdLst>
    <p:handoutMasterId r:id="rId19"/>
  </p:handoutMasterIdLst>
  <p:sldIdLst>
    <p:sldId id="291" r:id="rId2"/>
    <p:sldId id="393" r:id="rId3"/>
    <p:sldId id="314" r:id="rId4"/>
    <p:sldId id="365" r:id="rId5"/>
    <p:sldId id="351" r:id="rId6"/>
    <p:sldId id="360" r:id="rId7"/>
    <p:sldId id="352" r:id="rId8"/>
    <p:sldId id="298" r:id="rId9"/>
    <p:sldId id="394" r:id="rId10"/>
    <p:sldId id="375" r:id="rId11"/>
    <p:sldId id="398" r:id="rId12"/>
    <p:sldId id="396" r:id="rId13"/>
    <p:sldId id="397" r:id="rId14"/>
    <p:sldId id="353" r:id="rId15"/>
    <p:sldId id="399" r:id="rId16"/>
    <p:sldId id="311" r:id="rId17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Ивакина" initials="НИ" lastIdx="17" clrIdx="0">
    <p:extLst>
      <p:ext uri="{19B8F6BF-5375-455C-9EA6-DF929625EA0E}">
        <p15:presenceInfo xmlns:p15="http://schemas.microsoft.com/office/powerpoint/2012/main" userId="08f510abc9d0bb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028"/>
  </p:normalViewPr>
  <p:slideViewPr>
    <p:cSldViewPr snapToGrid="0">
      <p:cViewPr varScale="1">
        <p:scale>
          <a:sx n="109" d="100"/>
          <a:sy n="10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rinfilippenko\Downloads\&#1056;&#1072;&#1089;&#1095;&#1077;&#1090;&#1085;&#1099;&#1080;&#774;%20&#1083;&#1080;&#1089;&#1090;%20&#1089;%20&#1084;&#1072;&#1082;&#1088;&#1086;&#1088;&#1077;&#1075;&#1080;&#1086;&#1085;&#1072;&#1084;&#1080;%202.3%20&#1088;&#1091;&#1089;%20&#1085;&#1072;&#1079;&#1074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rinfilippenko\Downloads\&#1043;&#1056;&#1072;&#1092;&#1080;&#1082;&#1080;%20&#1076;&#1083;&#1103;%2014%20&#1085;&#1086;&#1103;&#1073;&#1088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rinfilippenko\Downloads\&#1043;&#1056;&#1072;&#1092;&#1080;&#1082;&#1080;%20&#1076;&#1083;&#1103;%2014%20&#1085;&#1086;&#1103;&#1073;&#1088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atrinfilippenko\Downloads\&#1043;&#1056;&#1072;&#1092;&#1080;&#1082;&#1080;%20&#1076;&#1083;&#1103;%2014%20&#1085;&#1086;&#1103;&#1073;&#1088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07078043116794"/>
          <c:y val="2.4740741702760444E-2"/>
          <c:w val="0.47464632052254552"/>
          <c:h val="0.853552558383172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3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2-E645-8FD9-4B716E294FFB}"/>
              </c:ext>
            </c:extLst>
          </c:dPt>
          <c:dPt>
            <c:idx val="1"/>
            <c:bubble3D val="0"/>
            <c:spPr>
              <a:solidFill>
                <a:schemeClr val="accent1">
                  <a:shade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2-E645-8FD9-4B716E294FFB}"/>
              </c:ext>
            </c:extLst>
          </c:dPt>
          <c:dPt>
            <c:idx val="2"/>
            <c:bubble3D val="0"/>
            <c:spPr>
              <a:solidFill>
                <a:schemeClr val="accent1">
                  <a:shade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2-E645-8FD9-4B716E294FFB}"/>
              </c:ext>
            </c:extLst>
          </c:dPt>
          <c:dPt>
            <c:idx val="3"/>
            <c:bubble3D val="0"/>
            <c:spPr>
              <a:solidFill>
                <a:schemeClr val="accent1">
                  <a:shade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E2-E645-8FD9-4B716E294FFB}"/>
              </c:ext>
            </c:extLst>
          </c:dPt>
          <c:dPt>
            <c:idx val="4"/>
            <c:bubble3D val="0"/>
            <c:spPr>
              <a:solidFill>
                <a:schemeClr val="accent1">
                  <a:shade val="7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E2-E645-8FD9-4B716E294FFB}"/>
              </c:ext>
            </c:extLst>
          </c:dPt>
          <c:dPt>
            <c:idx val="5"/>
            <c:bubble3D val="0"/>
            <c:spPr>
              <a:solidFill>
                <a:schemeClr val="accent1">
                  <a:shade val="7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E2-E645-8FD9-4B716E294FFB}"/>
              </c:ext>
            </c:extLst>
          </c:dPt>
          <c:dPt>
            <c:idx val="6"/>
            <c:bubble3D val="0"/>
            <c:spPr>
              <a:solidFill>
                <a:schemeClr val="accent1">
                  <a:shade val="8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E2-E645-8FD9-4B716E294FFB}"/>
              </c:ext>
            </c:extLst>
          </c:dPt>
          <c:dPt>
            <c:idx val="7"/>
            <c:bubble3D val="0"/>
            <c:spPr>
              <a:solidFill>
                <a:schemeClr val="accent1">
                  <a:shade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1E2-E645-8FD9-4B716E294FFB}"/>
              </c:ext>
            </c:extLst>
          </c:dPt>
          <c:dPt>
            <c:idx val="8"/>
            <c:bubble3D val="0"/>
            <c:spPr>
              <a:solidFill>
                <a:schemeClr val="accent1">
                  <a:tint val="9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1E2-E645-8FD9-4B716E294FFB}"/>
              </c:ext>
            </c:extLst>
          </c:dPt>
          <c:dPt>
            <c:idx val="9"/>
            <c:bubble3D val="0"/>
            <c:spPr>
              <a:solidFill>
                <a:schemeClr val="accent1">
                  <a:tint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1E2-E645-8FD9-4B716E294FFB}"/>
              </c:ext>
            </c:extLst>
          </c:dPt>
          <c:dPt>
            <c:idx val="10"/>
            <c:bubble3D val="0"/>
            <c:spPr>
              <a:solidFill>
                <a:schemeClr val="accent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1E2-E645-8FD9-4B716E294FFB}"/>
              </c:ext>
            </c:extLst>
          </c:dPt>
          <c:dPt>
            <c:idx val="11"/>
            <c:bubble3D val="0"/>
            <c:spPr>
              <a:solidFill>
                <a:schemeClr val="accent1">
                  <a:tint val="7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1E2-E645-8FD9-4B716E294FFB}"/>
              </c:ext>
            </c:extLst>
          </c:dPt>
          <c:dPt>
            <c:idx val="12"/>
            <c:bubble3D val="0"/>
            <c:spPr>
              <a:solidFill>
                <a:schemeClr val="accent1">
                  <a:tint val="6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1E2-E645-8FD9-4B716E294FFB}"/>
              </c:ext>
            </c:extLst>
          </c:dPt>
          <c:dPt>
            <c:idx val="13"/>
            <c:bubble3D val="0"/>
            <c:spPr>
              <a:solidFill>
                <a:schemeClr val="accent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1E2-E645-8FD9-4B716E294FFB}"/>
              </c:ext>
            </c:extLst>
          </c:dPt>
          <c:dPt>
            <c:idx val="14"/>
            <c:bubble3D val="0"/>
            <c:spPr>
              <a:solidFill>
                <a:schemeClr val="accent1">
                  <a:tint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1E2-E645-8FD9-4B716E294FFB}"/>
              </c:ext>
            </c:extLst>
          </c:dPt>
          <c:dPt>
            <c:idx val="15"/>
            <c:bubble3D val="0"/>
            <c:spPr>
              <a:solidFill>
                <a:schemeClr val="accent1">
                  <a:tint val="3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1E2-E645-8FD9-4B716E294FFB}"/>
              </c:ext>
            </c:extLst>
          </c:dPt>
          <c:dLbls>
            <c:dLbl>
              <c:idx val="0"/>
              <c:layout>
                <c:manualLayout>
                  <c:x val="5.9749846713014261E-2"/>
                  <c:y val="9.2551955023772586E-2"/>
                </c:manualLayout>
              </c:layout>
              <c:tx>
                <c:rich>
                  <a:bodyPr/>
                  <a:lstStyle/>
                  <a:p>
                    <a:fld id="{70B50CE4-13E8-4A45-83F8-28AED2E81EE7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,</a:t>
                    </a:r>
                    <a:r>
                      <a:rPr lang="ru-RU" baseline="0" dirty="0"/>
                      <a:t> </a:t>
                    </a:r>
                    <a:fld id="{AEF16A28-1BE9-4DA4-AF5F-54D4894A481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E2-E645-8FD9-4B716E294FFB}"/>
                </c:ext>
              </c:extLst>
            </c:dLbl>
            <c:dLbl>
              <c:idx val="1"/>
              <c:layout>
                <c:manualLayout>
                  <c:x val="2.6387448835127239E-2"/>
                  <c:y val="4.6319702844968391E-2"/>
                </c:manualLayout>
              </c:layout>
              <c:tx>
                <c:rich>
                  <a:bodyPr/>
                  <a:lstStyle/>
                  <a:p>
                    <a:fld id="{2EC18068-048A-4407-8841-EDF77D032A6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1EEEA90D-D71B-4747-81E6-FCF486D7FA6C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E2-E645-8FD9-4B716E294FFB}"/>
                </c:ext>
              </c:extLst>
            </c:dLbl>
            <c:dLbl>
              <c:idx val="2"/>
              <c:layout>
                <c:manualLayout>
                  <c:x val="2.0343897276173917E-2"/>
                  <c:y val="-4.2338015714068505E-2"/>
                </c:manualLayout>
              </c:layout>
              <c:tx>
                <c:rich>
                  <a:bodyPr/>
                  <a:lstStyle/>
                  <a:p>
                    <a:fld id="{E6D9C089-E7A5-4D72-A13B-A8066AC83D8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9EF3E2ED-47D8-4383-BEEF-A4EA434164D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1E2-E645-8FD9-4B716E294FFB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CF5E6F9-09CE-4646-BEB5-DF67D5CE730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5BD97340-EB16-4EAA-9C2C-20D0B5953292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E2-E645-8FD9-4B716E294FFB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3B8FA5DE-813D-486F-9F9F-B6A6EA4769F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66FE508F-B963-4F36-B82B-C9CBA9703624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1E2-E645-8FD9-4B716E294FFB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44D06F0C-3461-4245-A2BE-06A9B01B8B5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3899CBB2-D1AD-4A74-8B29-DFD8A14D469E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1E2-E645-8FD9-4B716E294FFB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1433BDE4-F053-4D9A-8ADD-2DDE515F159F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0D7275BE-5EC4-49E3-AC5F-472283C0FE2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1E2-E645-8FD9-4B716E294FFB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6F0260D6-A4D3-49D5-9788-9D99D2C4D36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28D89210-A0D2-4557-B66F-581476CCD41B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1E2-E645-8FD9-4B716E294FFB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3282753D-F047-459D-B895-265961E85CC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B223761C-398A-49E8-B24C-BE5A6DE5594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21E2-E645-8FD9-4B716E294FFB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C8C3C40-57B5-4ECA-85BA-DC8BFCFD6857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17B9B5E8-4CED-433F-A4E2-55D2899C2C5C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1E2-E645-8FD9-4B716E294FFB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F2BABCA8-D5EC-4C81-AF57-48046D974B7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47D273F8-726B-4EEE-95C8-1EE246A4CAB8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21E2-E645-8FD9-4B716E294FFB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A455DB6F-9F88-4225-9558-E35FA218A55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028FC6B4-9444-4CA8-ACD6-88B4D3D94401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21E2-E645-8FD9-4B716E294FFB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EA760E62-B8A6-46FF-9226-A8B057BC5A9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CEAF0B81-13BD-4B71-BFF6-A7364BB3DED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21E2-E645-8FD9-4B716E294FFB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F72A2D30-C308-4AFE-BEBB-F8B9B9042B31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390E5F7A-C5A7-4FE9-911A-BB75E7906D03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21E2-E645-8FD9-4B716E294FFB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4E41C50C-74A0-4EC4-966D-FE00F271BBA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, </a:t>
                    </a:r>
                    <a:fld id="{93E39C20-0C62-464C-90E7-B871DAB883E6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21E2-E645-8FD9-4B716E294FFB}"/>
                </c:ext>
              </c:extLst>
            </c:dLbl>
            <c:dLbl>
              <c:idx val="15"/>
              <c:layout>
                <c:manualLayout>
                  <c:x val="-3.2523820442932512E-2"/>
                  <c:y val="2.9657050434567612E-2"/>
                </c:manualLayout>
              </c:layout>
              <c:tx>
                <c:rich>
                  <a:bodyPr/>
                  <a:lstStyle/>
                  <a:p>
                    <a:fld id="{DF5C0E24-CE56-4EAD-9285-D231F2251346}" type="CATEGORYNAME">
                      <a:rPr lang="ru-RU" smtClean="0"/>
                      <a:pPr/>
                      <a:t>[ИМЯ КАТЕГОРИИ]</a:t>
                    </a:fld>
                    <a:r>
                      <a:rPr lang="ru-RU" dirty="0"/>
                      <a:t>,</a:t>
                    </a:r>
                    <a:r>
                      <a:rPr lang="ru-RU" baseline="0" dirty="0"/>
                      <a:t> </a:t>
                    </a:r>
                    <a:fld id="{EDDD77BF-E68F-4079-9132-A8A81F7A564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21E2-E645-8FD9-4B716E294F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Страны!$F$2:$F$17</c:f>
              <c:strCache>
                <c:ptCount val="16"/>
                <c:pt idx="0">
                  <c:v>США</c:v>
                </c:pt>
                <c:pt idx="1">
                  <c:v>Китай</c:v>
                </c:pt>
                <c:pt idx="2">
                  <c:v>Россия</c:v>
                </c:pt>
                <c:pt idx="3">
                  <c:v>Великобритания</c:v>
                </c:pt>
                <c:pt idx="4">
                  <c:v>Япония</c:v>
                </c:pt>
                <c:pt idx="5">
                  <c:v>Индия</c:v>
                </c:pt>
                <c:pt idx="6">
                  <c:v>Германия</c:v>
                </c:pt>
                <c:pt idx="7">
                  <c:v>Италия</c:v>
                </c:pt>
                <c:pt idx="8">
                  <c:v>Испания</c:v>
                </c:pt>
                <c:pt idx="9">
                  <c:v>Франция</c:v>
                </c:pt>
                <c:pt idx="10">
                  <c:v>Южная Корея</c:v>
                </c:pt>
                <c:pt idx="11">
                  <c:v>Бразилия</c:v>
                </c:pt>
                <c:pt idx="12">
                  <c:v>Турция</c:v>
                </c:pt>
                <c:pt idx="13">
                  <c:v>Австралия</c:v>
                </c:pt>
                <c:pt idx="14">
                  <c:v>Канада</c:v>
                </c:pt>
                <c:pt idx="15">
                  <c:v>Остальные</c:v>
                </c:pt>
              </c:strCache>
            </c:strRef>
          </c:cat>
          <c:val>
            <c:numRef>
              <c:f>Страны!$G$2:$G$17</c:f>
              <c:numCache>
                <c:formatCode>General</c:formatCode>
                <c:ptCount val="16"/>
                <c:pt idx="0">
                  <c:v>257</c:v>
                </c:pt>
                <c:pt idx="1">
                  <c:v>237</c:v>
                </c:pt>
                <c:pt idx="2">
                  <c:v>152</c:v>
                </c:pt>
                <c:pt idx="3">
                  <c:v>110</c:v>
                </c:pt>
                <c:pt idx="4">
                  <c:v>101</c:v>
                </c:pt>
                <c:pt idx="5">
                  <c:v>81</c:v>
                </c:pt>
                <c:pt idx="6">
                  <c:v>75</c:v>
                </c:pt>
                <c:pt idx="7">
                  <c:v>59</c:v>
                </c:pt>
                <c:pt idx="8">
                  <c:v>57</c:v>
                </c:pt>
                <c:pt idx="9">
                  <c:v>55</c:v>
                </c:pt>
                <c:pt idx="10">
                  <c:v>47</c:v>
                </c:pt>
                <c:pt idx="11">
                  <c:v>47</c:v>
                </c:pt>
                <c:pt idx="12">
                  <c:v>46</c:v>
                </c:pt>
                <c:pt idx="13">
                  <c:v>39</c:v>
                </c:pt>
                <c:pt idx="14">
                  <c:v>36</c:v>
                </c:pt>
                <c:pt idx="15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1E2-E645-8FD9-4B716E294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Доля иностранных </a:t>
            </a:r>
            <a:r>
              <a:rPr lang="ru-RU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студентов </a:t>
            </a:r>
            <a:r>
              <a:rPr lang="ru-RU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различных стран в </a:t>
            </a:r>
            <a:r>
              <a:rPr lang="ru-RU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rPr>
              <a:t>российских вузах (%)*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Лист2!$B$2</c:f>
              <c:strCache>
                <c:ptCount val="1"/>
                <c:pt idx="0">
                  <c:v>Численность иностранных студентов в российских вузах (за 2022 год)*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3E-41E0-8073-3AA93EE03E87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3E-41E0-8073-3AA93EE03E87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3E-41E0-8073-3AA93EE03E87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3E-41E0-8073-3AA93EE03E87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3E-41E0-8073-3AA93EE03E87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3E-41E0-8073-3AA93EE03E87}"/>
              </c:ext>
            </c:extLst>
          </c:dPt>
          <c:dLbls>
            <c:dLbl>
              <c:idx val="0"/>
              <c:layout>
                <c:manualLayout>
                  <c:x val="3.7958274929423885E-2"/>
                  <c:y val="5.18123767032718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3E-41E0-8073-3AA93EE03E87}"/>
                </c:ext>
              </c:extLst>
            </c:dLbl>
            <c:dLbl>
              <c:idx val="1"/>
              <c:layout>
                <c:manualLayout>
                  <c:x val="-4.2956979944912934E-3"/>
                  <c:y val="2.83131157533539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3E-41E0-8073-3AA93EE03E87}"/>
                </c:ext>
              </c:extLst>
            </c:dLbl>
            <c:dLbl>
              <c:idx val="2"/>
              <c:layout>
                <c:manualLayout>
                  <c:x val="4.9637112722407381E-2"/>
                  <c:y val="-5.99356958268500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3E-41E0-8073-3AA93EE03E87}"/>
                </c:ext>
              </c:extLst>
            </c:dLbl>
            <c:dLbl>
              <c:idx val="5"/>
              <c:layout>
                <c:manualLayout>
                  <c:x val="-2.5123671560822475E-2"/>
                  <c:y val="-1.2379429675343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03E-41E0-8073-3AA93EE03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Лист2!$A$3:$A$8</c:f>
              <c:strCache>
                <c:ptCount val="6"/>
                <c:pt idx="0">
                  <c:v>Казахстан</c:v>
                </c:pt>
                <c:pt idx="1">
                  <c:v>Узбекистан</c:v>
                </c:pt>
                <c:pt idx="2">
                  <c:v>Туркменистан</c:v>
                </c:pt>
                <c:pt idx="3">
                  <c:v>Таджикистан</c:v>
                </c:pt>
                <c:pt idx="4">
                  <c:v>Киргизия </c:v>
                </c:pt>
                <c:pt idx="5">
                  <c:v>Остальные  страны </c:v>
                </c:pt>
              </c:strCache>
            </c:strRef>
          </c:cat>
          <c:val>
            <c:numRef>
              <c:f>Лист2!$B$3:$B$8</c:f>
              <c:numCache>
                <c:formatCode>General</c:formatCode>
                <c:ptCount val="6"/>
                <c:pt idx="0">
                  <c:v>35.200000000000003</c:v>
                </c:pt>
                <c:pt idx="1">
                  <c:v>24.4</c:v>
                </c:pt>
                <c:pt idx="2">
                  <c:v>23.5</c:v>
                </c:pt>
                <c:pt idx="3">
                  <c:v>20.9</c:v>
                </c:pt>
                <c:pt idx="4">
                  <c:v>5.5</c:v>
                </c:pt>
                <c:pt idx="5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03E-41E0-8073-3AA93EE03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Доля иностранных </a:t>
            </a:r>
            <a:r>
              <a:rPr lang="ru-RU" sz="1200" dirty="0" smtClean="0"/>
              <a:t>студентов, </a:t>
            </a:r>
            <a:r>
              <a:rPr lang="ru-RU" sz="1200" dirty="0"/>
              <a:t>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39680579058535"/>
          <c:y val="0.16201854291371601"/>
          <c:w val="0.84016842008857839"/>
          <c:h val="0.60670569843723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Доля иностранных студентов в общей численности студентов,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761-4680-8B30-D10DB034C47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1-4680-8B30-D10DB034C47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61-4680-8B30-D10DB034C4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Лист1!$A$5:$A$7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10.9</c:v>
                </c:pt>
                <c:pt idx="1">
                  <c:v>12.2</c:v>
                </c:pt>
                <c:pt idx="2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A8-0A44-8D25-5C5408B3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1191888"/>
        <c:axId val="961193568"/>
      </c:barChart>
      <c:catAx>
        <c:axId val="96119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193568"/>
        <c:crosses val="autoZero"/>
        <c:auto val="1"/>
        <c:lblAlgn val="ctr"/>
        <c:lblOffset val="100"/>
        <c:noMultiLvlLbl val="0"/>
      </c:catAx>
      <c:valAx>
        <c:axId val="961193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1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Кадровая обеспеченность,</a:t>
            </a:r>
            <a:br>
              <a:rPr lang="ru-RU" sz="1200" dirty="0" smtClean="0"/>
            </a:br>
            <a:r>
              <a:rPr lang="ru-RU" sz="1200" dirty="0" smtClean="0"/>
              <a:t>НПР </a:t>
            </a:r>
            <a:r>
              <a:rPr lang="ru-RU" sz="1200" dirty="0"/>
              <a:t>к численности студентов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Отношение количества НПР к численности студентов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DC4-44FA-BFCB-CE9076A901A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4-44FA-BFCB-CE9076A901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Лист1!$D$5:$D$7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Лист1!$E$5:$E$7</c:f>
              <c:numCache>
                <c:formatCode>General</c:formatCode>
                <c:ptCount val="3"/>
                <c:pt idx="0">
                  <c:v>9.4E-2</c:v>
                </c:pt>
                <c:pt idx="1">
                  <c:v>8.3000000000000004E-2</c:v>
                </c:pt>
                <c:pt idx="2">
                  <c:v>9.1999999999999998E-2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6-3B44-9284-30292FB0F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2228832"/>
        <c:axId val="962230560"/>
      </c:barChart>
      <c:catAx>
        <c:axId val="96222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230560"/>
        <c:crosses val="autoZero"/>
        <c:auto val="1"/>
        <c:lblAlgn val="ctr"/>
        <c:lblOffset val="100"/>
        <c:noMultiLvlLbl val="0"/>
      </c:catAx>
      <c:valAx>
        <c:axId val="962230560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228832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Бюджетная обеспеченность</a:t>
            </a:r>
            <a:br>
              <a:rPr lang="ru-RU" sz="1200" dirty="0" smtClean="0"/>
            </a:br>
            <a:r>
              <a:rPr lang="ru-RU" sz="1200" dirty="0" smtClean="0"/>
              <a:t>(тыс</a:t>
            </a:r>
            <a:r>
              <a:rPr lang="ru-RU" sz="1200" dirty="0"/>
              <a:t>. долларов США </a:t>
            </a:r>
            <a:r>
              <a:rPr lang="ru-RU" sz="1200" dirty="0" smtClean="0"/>
              <a:t>по ППС на студента)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Лист1!$H$4</c:f>
              <c:strCache>
                <c:ptCount val="1"/>
                <c:pt idx="0">
                  <c:v>Отношение бюджета вуза к количеству студентов (тыс. долларов США по паритету покупательной способности)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42D-46A4-B625-86337B94F0C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D-46A4-B625-86337B94F0C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2D-46A4-B625-86337B94F0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Лист1!$G$5:$G$7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Лист1!$H$5:$H$7</c:f>
              <c:numCache>
                <c:formatCode>General</c:formatCode>
                <c:ptCount val="3"/>
                <c:pt idx="0">
                  <c:v>7.4</c:v>
                </c:pt>
                <c:pt idx="1">
                  <c:v>17.899999999999999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3-194B-B3F1-A01D8E260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3380592"/>
        <c:axId val="971460128"/>
      </c:barChart>
      <c:catAx>
        <c:axId val="8933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1460128"/>
        <c:crosses val="autoZero"/>
        <c:auto val="1"/>
        <c:lblAlgn val="ctr"/>
        <c:lblOffset val="100"/>
        <c:noMultiLvlLbl val="0"/>
      </c:catAx>
      <c:valAx>
        <c:axId val="97146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338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Подписчики в </a:t>
            </a:r>
            <a:r>
              <a:rPr lang="ru-RU" sz="1200" dirty="0" err="1"/>
              <a:t>соцсетях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Лист1!$N$4</c:f>
              <c:strCache>
                <c:ptCount val="1"/>
                <c:pt idx="0">
                  <c:v>Подписчики в соцсетях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D3-4A49-9421-76E65C4AF55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D3-4A49-9421-76E65C4AF55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D3-4A49-9421-76E65C4AF5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Лист1!$M$5:$M$7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Лист1!$N$5:$N$7</c:f>
              <c:numCache>
                <c:formatCode>_-* #\ ##0_-;\-* #\ ##0_-;_-* "-"??_-;_-@_-</c:formatCode>
                <c:ptCount val="3"/>
                <c:pt idx="0">
                  <c:v>27370</c:v>
                </c:pt>
                <c:pt idx="1">
                  <c:v>38460</c:v>
                </c:pt>
                <c:pt idx="2">
                  <c:v>173034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D3-4A49-9421-76E65C4AF5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7689392"/>
        <c:axId val="898510064"/>
      </c:barChart>
      <c:catAx>
        <c:axId val="89768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8510064"/>
        <c:crosses val="autoZero"/>
        <c:auto val="1"/>
        <c:lblAlgn val="ctr"/>
        <c:lblOffset val="100"/>
        <c:noMultiLvlLbl val="0"/>
      </c:catAx>
      <c:valAx>
        <c:axId val="898510064"/>
        <c:scaling>
          <c:orientation val="minMax"/>
          <c:min val="0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768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smtClean="0"/>
              <a:t>Нормализованная </a:t>
            </a:r>
            <a:r>
              <a:rPr lang="ru-RU" sz="1200" dirty="0"/>
              <a:t>цитируемость (глобальный уровень)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Лист1!$L$4</c:f>
              <c:strCache>
                <c:ptCount val="1"/>
                <c:pt idx="0">
                  <c:v>Средняя нормализованная цитируемость (глобальный уровень)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AC-454B-84CB-B7E58DA5588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AC-454B-84CB-B7E58DA558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Лист1!$K$5:$K$7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Лист1!$L$5:$L$7</c:f>
              <c:numCache>
                <c:formatCode>General</c:formatCode>
                <c:ptCount val="3"/>
                <c:pt idx="0">
                  <c:v>0.62</c:v>
                </c:pt>
                <c:pt idx="1">
                  <c:v>0.45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C-454B-84CB-B7E58DA55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2481104"/>
        <c:axId val="962173744"/>
      </c:barChart>
      <c:catAx>
        <c:axId val="9624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173744"/>
        <c:crosses val="autoZero"/>
        <c:auto val="1"/>
        <c:lblAlgn val="ctr"/>
        <c:lblOffset val="100"/>
        <c:noMultiLvlLbl val="0"/>
      </c:catAx>
      <c:valAx>
        <c:axId val="96217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48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Посещаемость </a:t>
            </a:r>
            <a:r>
              <a:rPr lang="ru-RU" sz="1200" dirty="0" smtClean="0"/>
              <a:t>сайта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Лист1!$P$4</c:f>
              <c:strCache>
                <c:ptCount val="1"/>
                <c:pt idx="0">
                  <c:v>Посещаемость сайта (количество уникальных пользователей в месяц)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8C-4C68-ABCE-F4832873AD8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8C-4C68-ABCE-F4832873AD8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8C-4C68-ABCE-F4832873A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Лист1!$O$5:$O$7</c:f>
              <c:strCache>
                <c:ptCount val="3"/>
                <c:pt idx="0">
                  <c:v>Страны Центральной Азии</c:v>
                </c:pt>
                <c:pt idx="1">
                  <c:v>Россия </c:v>
                </c:pt>
                <c:pt idx="2">
                  <c:v>Среднее по топ-2000</c:v>
                </c:pt>
              </c:strCache>
            </c:strRef>
          </c:cat>
          <c:val>
            <c:numRef>
              <c:f>Лист1!$P$5:$P$7</c:f>
              <c:numCache>
                <c:formatCode>_-* #\ ##0_-;\-* #\ ##0_-;_-* "-"??_-;_-@_-</c:formatCode>
                <c:ptCount val="3"/>
                <c:pt idx="0">
                  <c:v>58857</c:v>
                </c:pt>
                <c:pt idx="1">
                  <c:v>146006</c:v>
                </c:pt>
                <c:pt idx="2">
                  <c:v>403698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8C-4C68-ABCE-F4832873A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61279568"/>
        <c:axId val="961421856"/>
      </c:barChart>
      <c:catAx>
        <c:axId val="961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421856"/>
        <c:crosses val="autoZero"/>
        <c:auto val="1"/>
        <c:lblAlgn val="ctr"/>
        <c:lblOffset val="100"/>
        <c:noMultiLvlLbl val="0"/>
      </c:catAx>
      <c:valAx>
        <c:axId val="961421856"/>
        <c:scaling>
          <c:orientation val="minMax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12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92446-57C4-44CB-8519-0B38818575BC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3EAE9-49EB-4725-9C71-018259F900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93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5C03-0772-4F41-B9CF-9DF72628D954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9357E-F5A7-4D83-8E5F-A9D4E7C0EA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7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17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9357E-F5A7-4D83-8E5F-A9D4E7C0EAE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1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B9B084-05EF-4D7A-ABB8-9D754FAED0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62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42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89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83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2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648D2-F226-70FB-F497-8E595FA5B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1B588-A965-B5A1-6AE7-746791DED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38CC76-8042-8FBC-1DEB-E8831E098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4E9FAD-698D-5B93-5012-2D19107ED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462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E43C-121D-85D1-4E7F-628505AE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5929A5-C7B9-38A3-C2DA-F0E09B7A3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06C50AD-1CE4-5A89-4E43-F869BE71B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2CDED0-7E6C-22D7-26BA-FCAFC47A4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2140A-8E3F-0843-9E9C-3A6DC9E608E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0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189F-6602-FC41-BF29-071E3162A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BDF322-3FAE-2444-8643-98688C8BC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71DB-8B4C-D041-B877-21CC9779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D7A57-6F0C-CB45-90D4-78FE9241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8844F-7352-5A4E-8FA4-F743932C0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65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5CCC7-AD1E-3B4D-A7B7-086FDBF59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B50C4F-E4D7-294A-98DC-094DA207F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38878-BEC2-E849-92CA-CA826304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3C0D7-AEBC-9345-9C20-0CC10F69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9E81C-1232-8D49-BF5E-39D94AFD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C7645A-6DC0-A642-9413-7A8FC38B3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622D05-E0D6-A241-997E-E8E7BACA8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00783-5519-4449-9416-D32F4BE3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A2B7-693A-8046-91D7-EF571AAB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B607A1-8586-0241-AB3F-2141A760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ED195-B147-9B4F-A78F-E27E865FF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B22FC-0A23-5B46-911D-5D5A7C44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621E4-DD77-7644-A58B-D34CCD4F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74BF9-A639-8449-93FA-BFBB754E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F19ED-F210-CE47-A3F6-A564A68B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A10D7-C688-8F48-B414-6B80B68B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D08A5B-9CE4-F842-92B3-02BBEFB0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C22F84-C693-AA4C-B7CD-5910989B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A92ED-39D4-6145-9C0F-83836E73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175E0-88DD-A54D-9D37-01D94C01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202C-D019-A340-91CD-39169079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E9FC2-8E77-0743-ABDD-829729736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8148E-83E3-574D-BF41-C995920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B39B9D-8851-E940-AF04-024DD3C3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B4EF7A-D85F-1D42-BB81-1B514713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F49CEB-8073-B94E-8585-0E0A5A3B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D915A-357A-6E48-9C8C-A16CEF5F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D2C27-8589-2446-9654-0BDE62D3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79AA1F-793C-1445-8F84-462D23ACA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E3C9A-CB5E-F547-8685-30862EE75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F91B5-E442-9144-B020-02CBFDFBE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E14FB5-CD95-994E-AA02-D61F03C6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4CBFE3-56B0-3447-AAFB-CDD71BC0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FDB21B-9330-4840-B692-92DA39DF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0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C7E6E-D618-7541-A38A-B8AFE15C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0FE000-1DA8-A649-A808-A156E4C7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2755A0-F546-C247-9141-2A7C1725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8E60EF-B0A2-564E-B7E8-EB01D380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0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193322-BDE4-394A-97C5-E91264AB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AA137D-900A-7146-BAAC-6DDE7F92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8809C6-CD27-5D45-AED9-BE13F858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D629C-6046-9C4C-B20B-1C61D796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A7562-E5CE-4540-B263-133FDAC7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E75B2-9D9C-5D47-88B3-C2551067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241F8E-915D-C449-A4E1-00FD2B9D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5CC8C-4C25-4E41-9078-DADA4436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CC0FDC-10E8-334B-B2B2-CCF5930F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7367-879A-4F43-9AFD-07992A87C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6B7EA3-66A3-FB4E-8C01-79D3A9727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1DB1C8-37CB-8E45-B9D9-28CF7DA38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29907E-4FFD-4F46-BB94-E86E6217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8F1D67-55F2-D544-A67D-F945A446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C98AA-34C5-7D4D-B2C2-EB033A35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0" y="720056"/>
            <a:ext cx="1043608" cy="6137944"/>
          </a:xfrm>
          <a:prstGeom prst="rect">
            <a:avLst/>
          </a:prstGeom>
          <a:gradFill>
            <a:gsLst>
              <a:gs pos="15000">
                <a:schemeClr val="bg1"/>
              </a:gs>
              <a:gs pos="75000">
                <a:srgbClr val="C00000">
                  <a:alpha val="7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84" y="144731"/>
            <a:ext cx="786430" cy="7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23179-A07A-1A43-8318-72B7044A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0FEC98-6767-2947-9999-5D91913E9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625021-47DA-254B-A58B-1C2BD0B95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7F35-6AD6-724D-AB77-3EFB32AC2029}" type="datetimeFigureOut">
              <a:rPr lang="ru-RU" smtClean="0"/>
              <a:t>13.11.2024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89174-950C-3B4B-BB81-1BD244E0B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556C3-6DCD-E844-9892-DABC8DC7B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F07F7-905B-EA4B-8387-BCEEA40F5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r-online.ru/" TargetMode="External"/><Relationship Id="rId7" Type="http://schemas.openxmlformats.org/officeDocument/2006/relationships/image" Target="../media/image1.emf"/><Relationship Id="rId2" Type="http://schemas.openxmlformats.org/officeDocument/2006/relationships/hyperlink" Target="http://www.mosiu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tact@mosiur.org" TargetMode="External"/><Relationship Id="rId5" Type="http://schemas.openxmlformats.org/officeDocument/2006/relationships/hyperlink" Target="http://www.raex-rr.com/" TargetMode="External"/><Relationship Id="rId4" Type="http://schemas.openxmlformats.org/officeDocument/2006/relationships/hyperlink" Target="https://t.me/raex_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060711" y="1890347"/>
            <a:ext cx="11030777" cy="300098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Рейтинг «Три миссии университета» </a:t>
            </a:r>
          </a:p>
          <a:p>
            <a:r>
              <a:rPr lang="ru-RU" sz="4000" b="1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как инструмент позиционирования </a:t>
            </a:r>
          </a:p>
          <a:p>
            <a:r>
              <a:rPr lang="ru-RU" sz="4000" b="1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российских вузов</a:t>
            </a:r>
            <a:endParaRPr lang="ru-RU" sz="3200" b="1" dirty="0">
              <a:solidFill>
                <a:srgbClr val="03436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59047" y="6034088"/>
            <a:ext cx="2834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spcBef>
                <a:spcPct val="0"/>
              </a:spcBef>
            </a:pPr>
            <a:r>
              <a:rPr lang="ru-RU" b="1" dirty="0">
                <a:solidFill>
                  <a:srgbClr val="03436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Москва</a:t>
            </a:r>
            <a:r>
              <a:rPr lang="ru-RU" b="1" dirty="0" smtClean="0">
                <a:solidFill>
                  <a:srgbClr val="03436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b="1" dirty="0">
                <a:solidFill>
                  <a:srgbClr val="03436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14 ноября 2024</a:t>
            </a:r>
            <a:r>
              <a:rPr lang="en-US" b="1" dirty="0">
                <a:solidFill>
                  <a:srgbClr val="03436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>
                <a:solidFill>
                  <a:srgbClr val="03436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69" y="355184"/>
            <a:ext cx="1797438" cy="16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8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07008" y="64009"/>
            <a:ext cx="1047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MosIUR</a:t>
            </a:r>
            <a:r>
              <a:rPr lang="ru-RU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-</a:t>
            </a:r>
            <a:r>
              <a:rPr lang="en-US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202</a:t>
            </a:r>
            <a:r>
              <a:rPr lang="ru-RU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4:</a:t>
            </a:r>
            <a:r>
              <a:rPr lang="en-US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топ российских университетов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70232" y="6576606"/>
            <a:ext cx="2743200" cy="365125"/>
          </a:xfrm>
        </p:spPr>
        <p:txBody>
          <a:bodyPr/>
          <a:lstStyle/>
          <a:p>
            <a:fld id="{553F07F7-905B-EA4B-8387-BCEEA40F5FDC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42716"/>
              </p:ext>
            </p:extLst>
          </p:nvPr>
        </p:nvGraphicFramePr>
        <p:xfrm>
          <a:off x="1207008" y="848986"/>
          <a:ext cx="10738249" cy="5462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045">
                  <a:extLst>
                    <a:ext uri="{9D8B030D-6E8A-4147-A177-3AD203B41FA5}">
                      <a16:colId xmlns:a16="http://schemas.microsoft.com/office/drawing/2014/main" val="4063622830"/>
                    </a:ext>
                  </a:extLst>
                </a:gridCol>
                <a:gridCol w="712269">
                  <a:extLst>
                    <a:ext uri="{9D8B030D-6E8A-4147-A177-3AD203B41FA5}">
                      <a16:colId xmlns:a16="http://schemas.microsoft.com/office/drawing/2014/main" val="3958570963"/>
                    </a:ext>
                  </a:extLst>
                </a:gridCol>
                <a:gridCol w="8089127">
                  <a:extLst>
                    <a:ext uri="{9D8B030D-6E8A-4147-A177-3AD203B41FA5}">
                      <a16:colId xmlns:a16="http://schemas.microsoft.com/office/drawing/2014/main" val="1144338300"/>
                    </a:ext>
                  </a:extLst>
                </a:gridCol>
                <a:gridCol w="615628">
                  <a:extLst>
                    <a:ext uri="{9D8B030D-6E8A-4147-A177-3AD203B41FA5}">
                      <a16:colId xmlns:a16="http://schemas.microsoft.com/office/drawing/2014/main" val="407265851"/>
                    </a:ext>
                  </a:extLst>
                </a:gridCol>
                <a:gridCol w="603180">
                  <a:extLst>
                    <a:ext uri="{9D8B030D-6E8A-4147-A177-3AD203B41FA5}">
                      <a16:colId xmlns:a16="http://schemas.microsoft.com/office/drawing/2014/main" val="2992843499"/>
                    </a:ext>
                  </a:extLst>
                </a:gridCol>
              </a:tblGrid>
              <a:tr h="2075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Место, 202</a:t>
                      </a:r>
                      <a:r>
                        <a:rPr lang="en-US" sz="1400" b="1" u="none" strike="noStrike" dirty="0">
                          <a:effectLst/>
                        </a:rPr>
                        <a:t>4</a:t>
                      </a:r>
                      <a:r>
                        <a:rPr lang="ru-RU" sz="1400" b="1" u="none" strike="noStrike" dirty="0">
                          <a:effectLst/>
                        </a:rPr>
                        <a:t>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Место, 202</a:t>
                      </a: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r>
                        <a:rPr lang="ru-RU" sz="1400" u="none" strike="noStrike" dirty="0">
                          <a:effectLst/>
                        </a:rPr>
                        <a:t>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Название</a:t>
                      </a:r>
                      <a:r>
                        <a:rPr lang="ru-RU" sz="1400" u="none" strike="noStrike" baseline="0" dirty="0">
                          <a:effectLst/>
                        </a:rPr>
                        <a:t> университета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Ранг по РФ, 202</a:t>
                      </a:r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r>
                        <a:rPr lang="ru-RU" sz="1400" u="none" strike="noStrike" dirty="0">
                          <a:effectLst/>
                        </a:rPr>
                        <a:t>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Ранг по РФ, 202</a:t>
                      </a: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r>
                        <a:rPr lang="ru-RU" sz="1400" u="none" strike="noStrike" dirty="0">
                          <a:effectLst/>
                        </a:rPr>
                        <a:t>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6594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университет имени М. В. Ломоносова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19450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университет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68217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физико-технический институт (национальный исследовательский университет)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0928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исследовательский университет «Высшая школа экономики»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81862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исследовательский ядерный университет «МИФИ»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99453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Новосибирский национальный исследовательский государственный университет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67969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исследовательский Томский государственный университет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14224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Российский университет дружбы народов имени Патриса Лумумбы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6568"/>
                  </a:ext>
                </a:extLst>
              </a:tr>
              <a:tr h="2308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Московский государственный технический университет имени Н. Э. Баумана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26966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Уральский федеральный университет имени первого Президента России Б. Н. Ельцина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5376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301–350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Московский государственный медицинский университет имени И. М. Сеченова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11–13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64753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301–350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ИТМО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11–13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44360"/>
                  </a:ext>
                </a:extLst>
              </a:tr>
              <a:tr h="218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301–350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МИСИС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11–13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81777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МГИМО МИД России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14–16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15–17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99870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 исследовательский Томский политехнический университет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14–16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08937"/>
                  </a:ext>
                </a:extLst>
              </a:tr>
              <a:tr h="2739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академия народного хозяйства и государственной службы при Президенте РФ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14–16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15–17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25954"/>
                  </a:ext>
                </a:extLst>
              </a:tr>
              <a:tr h="287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401–450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351–400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политехнический университет Петра Великого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15–17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47034"/>
                  </a:ext>
                </a:extLst>
              </a:tr>
              <a:tr h="230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451–500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501–550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Санкт-Петербургский государственный медицинский университет имени ак. И. П. Павлова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19–21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11062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501–550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401–450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Казанский (Приволжский) федеральный университет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19–21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58566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501–550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551–600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Российский национальный исследовательский медицинский университет имени Н. И. Пирогова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19–21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22–24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269705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501–550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551–600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Иннополис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19–21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22–24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46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12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69E9C-CE3D-21C6-63E6-E709A0EC5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8755258-0B73-5142-2BDC-14027135730A}"/>
              </a:ext>
            </a:extLst>
          </p:cNvPr>
          <p:cNvSpPr txBox="1"/>
          <p:nvPr/>
        </p:nvSpPr>
        <p:spPr>
          <a:xfrm>
            <a:off x="7499535" y="2111902"/>
            <a:ext cx="3776756" cy="31962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+mj-lt"/>
              </a:rPr>
              <a:t>Негативные факторы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5D0712-6611-96B8-DE5A-7C4BB7437FE4}"/>
              </a:ext>
            </a:extLst>
          </p:cNvPr>
          <p:cNvSpPr txBox="1"/>
          <p:nvPr/>
        </p:nvSpPr>
        <p:spPr>
          <a:xfrm>
            <a:off x="7543978" y="2668025"/>
            <a:ext cx="4162934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невысокая публикационная активность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AC18C-86B8-4136-111D-A20FD2FD74DB}"/>
              </a:ext>
            </a:extLst>
          </p:cNvPr>
          <p:cNvSpPr txBox="1"/>
          <p:nvPr/>
        </p:nvSpPr>
        <p:spPr>
          <a:xfrm>
            <a:off x="1053119" y="178641"/>
            <a:ext cx="10653793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3200" b="1" kern="0" dirty="0" err="1">
                <a:solidFill>
                  <a:srgbClr val="C00000"/>
                </a:solidFill>
                <a:ea typeface="+mj-ea"/>
                <a:cs typeface="+mj-cs"/>
              </a:rPr>
              <a:t>MosIUR</a:t>
            </a:r>
            <a:r>
              <a:rPr lang="en-US" sz="3200" b="1" kern="0" dirty="0">
                <a:solidFill>
                  <a:srgbClr val="C00000"/>
                </a:solidFill>
                <a:ea typeface="+mj-ea"/>
                <a:cs typeface="+mj-cs"/>
              </a:rPr>
              <a:t>, </a:t>
            </a:r>
            <a:r>
              <a:rPr lang="ru-RU" sz="3200" b="1" kern="0" dirty="0">
                <a:solidFill>
                  <a:srgbClr val="C00000"/>
                </a:solidFill>
                <a:ea typeface="+mj-ea"/>
                <a:cs typeface="+mj-cs"/>
              </a:rPr>
              <a:t>20</a:t>
            </a:r>
            <a:r>
              <a:rPr lang="en-US" sz="3200" b="1" kern="0" dirty="0">
                <a:solidFill>
                  <a:srgbClr val="C00000"/>
                </a:solidFill>
                <a:ea typeface="+mj-ea"/>
                <a:cs typeface="+mj-cs"/>
              </a:rPr>
              <a:t>24</a:t>
            </a:r>
            <a:r>
              <a:rPr lang="ru-RU" sz="3200" b="1" kern="0" dirty="0">
                <a:solidFill>
                  <a:srgbClr val="C00000"/>
                </a:solidFill>
                <a:ea typeface="+mj-ea"/>
                <a:cs typeface="+mj-cs"/>
              </a:rPr>
              <a:t> год: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плюсы и минусы </a:t>
            </a:r>
            <a:r>
              <a:rPr lang="ru-RU" sz="3200" b="1" kern="0" dirty="0" smtClean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вузов России</a:t>
            </a:r>
            <a:endParaRPr lang="ru-RU" sz="3200" b="1" kern="0" dirty="0">
              <a:solidFill>
                <a:srgbClr val="03436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37B2B-14B2-4E21-63E0-017865FF7EBF}"/>
              </a:ext>
            </a:extLst>
          </p:cNvPr>
          <p:cNvSpPr txBox="1"/>
          <p:nvPr/>
        </p:nvSpPr>
        <p:spPr>
          <a:xfrm>
            <a:off x="7517222" y="2824294"/>
            <a:ext cx="4366812" cy="183843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коммуникации с обществом (по активности в соцсетях вузы российские вузы ниже средних показателей по рейтингу)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1789" y="6396335"/>
            <a:ext cx="986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ea typeface="Open Sans" panose="020B0604020202020204" charset="0"/>
                <a:cs typeface="Open Sans" panose="020B0604020202020204" charset="0"/>
              </a:rPr>
              <a:t>* </a:t>
            </a:r>
            <a:r>
              <a:rPr lang="ru-RU" sz="1200" dirty="0">
                <a:latin typeface="+mj-lt"/>
                <a:ea typeface="Open Sans" panose="020B0604020202020204" charset="0"/>
                <a:cs typeface="Open Sans" panose="020B0604020202020204" charset="0"/>
              </a:rPr>
              <a:t>— изменение среднего значения показателя вузов РФ за год, %. Рассчитано по сопоставимой выборке.</a:t>
            </a:r>
            <a:endParaRPr lang="en-US" sz="1200" dirty="0">
              <a:latin typeface="+mj-lt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ru-RU" sz="1200" dirty="0">
                <a:latin typeface="+mj-lt"/>
                <a:ea typeface="Open Sans" panose="020B0604020202020204" charset="0"/>
                <a:cs typeface="Open Sans" panose="020B0604020202020204" charset="0"/>
              </a:rPr>
              <a:t>** — отклонение среднего значения показателя вузов РФ от среднего значения участников рейтинга, %. Рассчитано по сопоставимой выборке.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9" y="697108"/>
            <a:ext cx="10053175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230" y="141297"/>
            <a:ext cx="10355530" cy="699427"/>
          </a:xfrm>
        </p:spPr>
        <p:txBody>
          <a:bodyPr>
            <a:noAutofit/>
          </a:bodyPr>
          <a:lstStyle/>
          <a:p>
            <a:pPr defTabSz="1219170" eaLnBrk="0" fontAlgn="base" hangingPunct="0">
              <a:lnSpc>
                <a:spcPts val="2810"/>
              </a:lnSpc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+mn-lt"/>
              </a:rPr>
              <a:t>Центральная Азия -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ключевой регион для вузов России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547946"/>
            <a:ext cx="2743200" cy="365125"/>
          </a:xfrm>
        </p:spPr>
        <p:txBody>
          <a:bodyPr/>
          <a:lstStyle/>
          <a:p>
            <a:fld id="{553F07F7-905B-EA4B-8387-BCEEA40F5FDC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5230"/>
              </p:ext>
            </p:extLst>
          </p:nvPr>
        </p:nvGraphicFramePr>
        <p:xfrm>
          <a:off x="1436850" y="1126850"/>
          <a:ext cx="9258798" cy="513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37230" y="6261820"/>
            <a:ext cx="11154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*  - без учета обучающихся в соответствии с установленной Правительством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РФ квотой на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образование иностранных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> граждан и лиц без гражданства в РФ (по данным Мониторинга МОН за 2022 год</a:t>
            </a:r>
            <a:r>
              <a:rPr lang="ru-RU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1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8A3C0-D926-CBA6-3F53-FF66EAD85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6E2DD9-803B-1A1B-C886-37691659CD5C}"/>
              </a:ext>
            </a:extLst>
          </p:cNvPr>
          <p:cNvSpPr/>
          <p:nvPr/>
        </p:nvSpPr>
        <p:spPr>
          <a:xfrm>
            <a:off x="1207008" y="64009"/>
            <a:ext cx="1047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2" b="1" dirty="0" err="1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MosIUR</a:t>
            </a:r>
            <a:r>
              <a:rPr lang="ru-RU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-</a:t>
            </a:r>
            <a:r>
              <a:rPr lang="en-US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202</a:t>
            </a:r>
            <a:r>
              <a:rPr lang="ru-RU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4: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вузы Центральной Азии в </a:t>
            </a:r>
            <a:r>
              <a:rPr lang="ru-RU" sz="3200" b="1" kern="0" dirty="0" smtClean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рейтинге</a:t>
            </a:r>
            <a:endParaRPr lang="ru-RU" sz="3200" b="1" kern="0" dirty="0">
              <a:solidFill>
                <a:srgbClr val="03436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ABA1FB-9387-FD3E-FBD2-9577DE47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32" y="6576606"/>
            <a:ext cx="2743200" cy="365125"/>
          </a:xfrm>
        </p:spPr>
        <p:txBody>
          <a:bodyPr/>
          <a:lstStyle/>
          <a:p>
            <a:fld id="{553F07F7-905B-EA4B-8387-BCEEA40F5FDC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5C1C3A-7E9C-0DA5-C1D0-AD1F1A69E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06036"/>
              </p:ext>
            </p:extLst>
          </p:nvPr>
        </p:nvGraphicFramePr>
        <p:xfrm>
          <a:off x="1346492" y="842722"/>
          <a:ext cx="9812287" cy="4758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999">
                  <a:extLst>
                    <a:ext uri="{9D8B030D-6E8A-4147-A177-3AD203B41FA5}">
                      <a16:colId xmlns:a16="http://schemas.microsoft.com/office/drawing/2014/main" val="4063622830"/>
                    </a:ext>
                  </a:extLst>
                </a:gridCol>
                <a:gridCol w="1357320">
                  <a:extLst>
                    <a:ext uri="{9D8B030D-6E8A-4147-A177-3AD203B41FA5}">
                      <a16:colId xmlns:a16="http://schemas.microsoft.com/office/drawing/2014/main" val="3958570963"/>
                    </a:ext>
                  </a:extLst>
                </a:gridCol>
                <a:gridCol w="5227168">
                  <a:extLst>
                    <a:ext uri="{9D8B030D-6E8A-4147-A177-3AD203B41FA5}">
                      <a16:colId xmlns:a16="http://schemas.microsoft.com/office/drawing/2014/main" val="11443383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57803750"/>
                    </a:ext>
                  </a:extLst>
                </a:gridCol>
              </a:tblGrid>
              <a:tr h="341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Место, 202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Место, 202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</a:t>
                      </a:r>
                      <a:r>
                        <a:rPr lang="ru-RU" sz="1400" u="none" strike="noStrike" dirty="0">
                          <a:effectLst/>
                          <a:latin typeface="+mn-lt"/>
                        </a:rPr>
                        <a:t>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Название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Страна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6594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701-800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701-800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Al-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Farabi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Kazakh National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19450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1001-1100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1001-1100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Kyrgyz Turkish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Киргизия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368217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1101-1200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1101-1200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Nazarbayev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00928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1301-1400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1201-1300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Asfendiyarov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Kazakh National Medical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81862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1401-1500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1101-1200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American University of Central Asia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Киргизия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099453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1401-1500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Kyrgyz State Medical Academy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Киргизия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067969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Astana Medical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14224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Karaganda State Medical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46568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1401-1500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KIMEP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026966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Kyrgyz-Russian Slavic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Киргизия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45376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L.N.Gumilyov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Eurasian National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764753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National University of Uzbekistan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Узбекистан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44360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Semey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State Medical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81777"/>
                  </a:ext>
                </a:extLst>
              </a:tr>
              <a:tr h="4030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Tashkent Institute of Irrigation &amp; Agricultural Mechanization Engineers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Узбекистан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99870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West Kazakhstan Marat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Ospanov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State Medical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08937"/>
                  </a:ext>
                </a:extLst>
              </a:tr>
              <a:tr h="2142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Abai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Kazakh National Pedagogical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25954"/>
                  </a:ext>
                </a:extLst>
              </a:tr>
              <a:tr h="22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Serikbayev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East Kazakhstan State Technical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047034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1501-1750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 National Agrarian University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11062"/>
                  </a:ext>
                </a:extLst>
              </a:tr>
              <a:tr h="2053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1751-2000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Kazakh National Research Technical University after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K.I.Satpayev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585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71F98F1-39A3-3339-DB20-33B13A389468}"/>
              </a:ext>
            </a:extLst>
          </p:cNvPr>
          <p:cNvSpPr txBox="1"/>
          <p:nvPr/>
        </p:nvSpPr>
        <p:spPr>
          <a:xfrm>
            <a:off x="1346492" y="5868720"/>
            <a:ext cx="954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В </a:t>
            </a:r>
            <a:r>
              <a:rPr lang="ru-RU" sz="2000" i="1" dirty="0" smtClean="0"/>
              <a:t>шорт-лист </a:t>
            </a:r>
            <a:r>
              <a:rPr lang="ru-RU" sz="2000" i="1" dirty="0"/>
              <a:t>рейтинга вошло 56 университетов Центральной Азии, 19 из них вошло в </a:t>
            </a:r>
            <a:r>
              <a:rPr lang="ru-RU" sz="2000" i="1" dirty="0" smtClean="0"/>
              <a:t>топ-2000.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6059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289FD-ECC2-35DE-3419-249682471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5">
            <a:extLst>
              <a:ext uri="{FF2B5EF4-FFF2-40B4-BE49-F238E27FC236}">
                <a16:creationId xmlns:a16="http://schemas.microsoft.com/office/drawing/2014/main" id="{0AF7AD08-E148-D127-E6D5-67BD454920EE}"/>
              </a:ext>
            </a:extLst>
          </p:cNvPr>
          <p:cNvSpPr/>
          <p:nvPr/>
        </p:nvSpPr>
        <p:spPr>
          <a:xfrm>
            <a:off x="1046400" y="1596851"/>
            <a:ext cx="5572800" cy="488491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id="{A0A65F00-3980-F154-5B4D-AEC950A223B3}"/>
              </a:ext>
            </a:extLst>
          </p:cNvPr>
          <p:cNvSpPr/>
          <p:nvPr/>
        </p:nvSpPr>
        <p:spPr>
          <a:xfrm>
            <a:off x="6632386" y="1596851"/>
            <a:ext cx="5572800" cy="4884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1B3C4B-09E0-BC12-E18B-4CB5E076A888}"/>
              </a:ext>
            </a:extLst>
          </p:cNvPr>
          <p:cNvGrpSpPr/>
          <p:nvPr/>
        </p:nvGrpSpPr>
        <p:grpSpPr>
          <a:xfrm>
            <a:off x="6135084" y="3301594"/>
            <a:ext cx="951014" cy="1488692"/>
            <a:chOff x="6108052" y="2533300"/>
            <a:chExt cx="1015734" cy="1784456"/>
          </a:xfrm>
        </p:grpSpPr>
        <p:sp>
          <p:nvSpPr>
            <p:cNvPr id="4" name="Треугольник 3">
              <a:extLst>
                <a:ext uri="{FF2B5EF4-FFF2-40B4-BE49-F238E27FC236}">
                  <a16:creationId xmlns:a16="http://schemas.microsoft.com/office/drawing/2014/main" id="{38B4D8F4-1B16-8BCF-35DF-B48E8EC1EE18}"/>
                </a:ext>
              </a:extLst>
            </p:cNvPr>
            <p:cNvSpPr/>
            <p:nvPr/>
          </p:nvSpPr>
          <p:spPr>
            <a:xfrm rot="5400000">
              <a:off x="6408513" y="2725372"/>
              <a:ext cx="907345" cy="523201"/>
            </a:xfrm>
            <a:prstGeom prst="triangle">
              <a:avLst/>
            </a:prstGeom>
            <a:solidFill>
              <a:srgbClr val="EFE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>
                <a:solidFill>
                  <a:schemeClr val="accent2"/>
                </a:solidFill>
              </a:endParaRPr>
            </a:p>
          </p:txBody>
        </p:sp>
        <p:sp>
          <p:nvSpPr>
            <p:cNvPr id="5" name="Треугольник 4">
              <a:extLst>
                <a:ext uri="{FF2B5EF4-FFF2-40B4-BE49-F238E27FC236}">
                  <a16:creationId xmlns:a16="http://schemas.microsoft.com/office/drawing/2014/main" id="{F38996B3-D608-69A0-1603-8AE05EC33F5B}"/>
                </a:ext>
              </a:extLst>
            </p:cNvPr>
            <p:cNvSpPr/>
            <p:nvPr/>
          </p:nvSpPr>
          <p:spPr>
            <a:xfrm rot="16200000">
              <a:off x="5915981" y="3602484"/>
              <a:ext cx="907343" cy="52320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56A0E17-DD06-E214-3A85-0E504B4B6E61}"/>
              </a:ext>
            </a:extLst>
          </p:cNvPr>
          <p:cNvSpPr txBox="1"/>
          <p:nvPr/>
        </p:nvSpPr>
        <p:spPr>
          <a:xfrm>
            <a:off x="1926735" y="2048352"/>
            <a:ext cx="3776756" cy="31962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latin typeface="+mj-lt"/>
              </a:rPr>
              <a:t>Конкурентные преимущества</a:t>
            </a:r>
            <a:r>
              <a:rPr lang="ru-RU" dirty="0">
                <a:latin typeface="+mj-lt"/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0268E-AE3F-45EE-B564-5B9886B453EA}"/>
              </a:ext>
            </a:extLst>
          </p:cNvPr>
          <p:cNvSpPr txBox="1"/>
          <p:nvPr/>
        </p:nvSpPr>
        <p:spPr>
          <a:xfrm>
            <a:off x="1893043" y="3042760"/>
            <a:ext cx="3844140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К</a:t>
            </a:r>
            <a:r>
              <a:rPr lang="ru-RU" dirty="0" smtClean="0">
                <a:latin typeface="+mj-lt"/>
              </a:rPr>
              <a:t>онкурентоспособный </a:t>
            </a:r>
            <a:r>
              <a:rPr lang="ru-RU" dirty="0">
                <a:latin typeface="+mj-lt"/>
              </a:rPr>
              <a:t>уровень кадровой обеспеченности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5A1896-A1DE-546B-7249-BB1FF3703F9D}"/>
              </a:ext>
            </a:extLst>
          </p:cNvPr>
          <p:cNvSpPr txBox="1"/>
          <p:nvPr/>
        </p:nvSpPr>
        <p:spPr>
          <a:xfrm>
            <a:off x="1887763" y="3902768"/>
            <a:ext cx="3844140" cy="261122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Высокие результаты по победами в студенческих олимпиадах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5593F8-09F5-0B34-B9D2-1AA23CA35199}"/>
              </a:ext>
            </a:extLst>
          </p:cNvPr>
          <p:cNvSpPr txBox="1"/>
          <p:nvPr/>
        </p:nvSpPr>
        <p:spPr>
          <a:xfrm>
            <a:off x="1893043" y="4622097"/>
            <a:ext cx="3844140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Доля иностранных студентов, сопоставимая со </a:t>
            </a:r>
            <a:r>
              <a:rPr lang="ru-RU" dirty="0" smtClean="0">
                <a:latin typeface="+mj-lt"/>
              </a:rPr>
              <a:t>среднемировым </a:t>
            </a:r>
            <a:r>
              <a:rPr lang="ru-RU" dirty="0">
                <a:latin typeface="+mj-lt"/>
              </a:rPr>
              <a:t>уровнем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64CBC5-7C04-B0F9-CB5D-1DDDC8D5EE91}"/>
              </a:ext>
            </a:extLst>
          </p:cNvPr>
          <p:cNvSpPr txBox="1"/>
          <p:nvPr/>
        </p:nvSpPr>
        <p:spPr>
          <a:xfrm>
            <a:off x="7499535" y="2111902"/>
            <a:ext cx="3776756" cy="31962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  <a:latin typeface="+mj-lt"/>
              </a:rPr>
              <a:t>Негативные факторы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713B1B-BA8E-1530-EDE8-EA56225F59D7}"/>
              </a:ext>
            </a:extLst>
          </p:cNvPr>
          <p:cNvSpPr txBox="1"/>
          <p:nvPr/>
        </p:nvSpPr>
        <p:spPr>
          <a:xfrm>
            <a:off x="7497740" y="3641049"/>
            <a:ext cx="4162934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Слабое развитие онлайн-форматов образования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F27B66-E525-D22E-20D2-A2EB9301DB16}"/>
              </a:ext>
            </a:extLst>
          </p:cNvPr>
          <p:cNvSpPr txBox="1"/>
          <p:nvPr/>
        </p:nvSpPr>
        <p:spPr>
          <a:xfrm>
            <a:off x="7457322" y="3641049"/>
            <a:ext cx="4243769" cy="31962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0E406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159D2-CAA9-14A1-9F21-42C4D5839453}"/>
              </a:ext>
            </a:extLst>
          </p:cNvPr>
          <p:cNvSpPr txBox="1"/>
          <p:nvPr/>
        </p:nvSpPr>
        <p:spPr>
          <a:xfrm>
            <a:off x="1053119" y="423031"/>
            <a:ext cx="1065379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ru-RU" sz="3200" b="1" kern="0" dirty="0" smtClean="0">
                <a:solidFill>
                  <a:srgbClr val="C00000"/>
                </a:solidFill>
                <a:ea typeface="+mj-ea"/>
                <a:cs typeface="+mj-cs"/>
              </a:rPr>
              <a:t>Вузы Центральной Азии: </a:t>
            </a:r>
            <a:r>
              <a:rPr lang="ru-RU" sz="3200" b="1" kern="0" dirty="0" smtClean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сильные и слабые стороны</a:t>
            </a:r>
            <a:endParaRPr lang="ru-RU" sz="3200" b="1" kern="0" dirty="0">
              <a:solidFill>
                <a:srgbClr val="03436F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0B4A6-E1E7-F25D-B71E-2FDE9B886DFD}"/>
              </a:ext>
            </a:extLst>
          </p:cNvPr>
          <p:cNvSpPr txBox="1"/>
          <p:nvPr/>
        </p:nvSpPr>
        <p:spPr>
          <a:xfrm>
            <a:off x="7497740" y="2980806"/>
            <a:ext cx="4162934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Низкая</a:t>
            </a:r>
            <a:r>
              <a:rPr lang="ru-RU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dirty="0">
                <a:latin typeface="+mj-lt"/>
              </a:rPr>
              <a:t>финансовая обеспеченность университетов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13B1B-BA8E-1530-EDE8-EA56225F59D7}"/>
              </a:ext>
            </a:extLst>
          </p:cNvPr>
          <p:cNvSpPr txBox="1"/>
          <p:nvPr/>
        </p:nvSpPr>
        <p:spPr>
          <a:xfrm>
            <a:off x="7506965" y="4429307"/>
            <a:ext cx="4162934" cy="5386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Ограниченное использование цифровых каналов коммуникации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845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08A06-314F-16C8-10D4-17457CB5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EC9-397B-3012-B7F5-CAB2EB9AC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046" y="82157"/>
            <a:ext cx="11209506" cy="699427"/>
          </a:xfrm>
        </p:spPr>
        <p:txBody>
          <a:bodyPr>
            <a:noAutofit/>
          </a:bodyPr>
          <a:lstStyle/>
          <a:p>
            <a:pPr defTabSz="1219170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Вузы России, Центральной </a:t>
            </a:r>
            <a:r>
              <a:rPr lang="ru-RU" sz="3200" b="1" kern="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Азии</a:t>
            </a:r>
            <a:r>
              <a:rPr lang="en-US" sz="3200" b="1" kern="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*</a:t>
            </a:r>
            <a:r>
              <a:rPr lang="ru-RU" sz="3200" b="1" kern="0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r>
              <a:rPr lang="ru-RU" sz="3200" b="1" kern="0" dirty="0" smtClean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и мира: </a:t>
            </a:r>
            <a:r>
              <a:rPr lang="ru-RU" sz="3200" b="1" kern="0" dirty="0" smtClean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Calibri" panose="020F0502020204030204" pitchFamily="34" charset="0"/>
              </a:rPr>
              <a:t>ключевые цифры  </a:t>
            </a:r>
            <a:endParaRPr lang="ru-RU" sz="3200" b="1" kern="0" dirty="0">
              <a:solidFill>
                <a:srgbClr val="00206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D3944-0B76-CF6B-F439-3201217D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47946"/>
            <a:ext cx="2743200" cy="365125"/>
          </a:xfrm>
        </p:spPr>
        <p:txBody>
          <a:bodyPr/>
          <a:lstStyle/>
          <a:p>
            <a:fld id="{553F07F7-905B-EA4B-8387-BCEEA40F5FDC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D14EB17-8AAD-10F4-0D67-C1846F258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139795"/>
              </p:ext>
            </p:extLst>
          </p:nvPr>
        </p:nvGraphicFramePr>
        <p:xfrm>
          <a:off x="1268279" y="781584"/>
          <a:ext cx="3319319" cy="27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22DDD0C-27DB-B543-D8FA-3B20A40A9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953842"/>
              </p:ext>
            </p:extLst>
          </p:nvPr>
        </p:nvGraphicFramePr>
        <p:xfrm>
          <a:off x="4587598" y="768023"/>
          <a:ext cx="34775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9839DCF-0604-54E3-92F6-AF615591C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355943"/>
              </p:ext>
            </p:extLst>
          </p:nvPr>
        </p:nvGraphicFramePr>
        <p:xfrm>
          <a:off x="8416954" y="768023"/>
          <a:ext cx="35012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583CFA2-6CDA-290E-D1F1-00335DB83C15}"/>
              </a:ext>
            </a:extLst>
          </p:cNvPr>
          <p:cNvSpPr txBox="1"/>
          <p:nvPr/>
        </p:nvSpPr>
        <p:spPr>
          <a:xfrm>
            <a:off x="1268279" y="6504450"/>
            <a:ext cx="786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en-US" sz="1400" dirty="0"/>
              <a:t>* - </a:t>
            </a:r>
            <a:r>
              <a:rPr lang="ru-RU" sz="1400" dirty="0"/>
              <a:t>учитывались вузы Казахстана, Киргизии и Узбекистана, которые вошли в топ-2000.  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AA583B4-4CE7-7AA0-BAE7-05ABEF8F2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923359"/>
              </p:ext>
            </p:extLst>
          </p:nvPr>
        </p:nvGraphicFramePr>
        <p:xfrm>
          <a:off x="4838242" y="3711519"/>
          <a:ext cx="33955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F35BEDD-4E0B-AAD1-39F4-5332D8376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18992"/>
              </p:ext>
            </p:extLst>
          </p:nvPr>
        </p:nvGraphicFramePr>
        <p:xfrm>
          <a:off x="1378241" y="3702134"/>
          <a:ext cx="33599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66FC85EE-EB73-0C35-6BC8-D5CF8715A1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45964"/>
              </p:ext>
            </p:extLst>
          </p:nvPr>
        </p:nvGraphicFramePr>
        <p:xfrm>
          <a:off x="8333748" y="3702134"/>
          <a:ext cx="3577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2665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153" y="1747165"/>
            <a:ext cx="10736267" cy="5110835"/>
          </a:xfrm>
        </p:spPr>
        <p:txBody>
          <a:bodyPr>
            <a:noAutofit/>
          </a:bodyPr>
          <a:lstStyle/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kern="0" dirty="0">
              <a:solidFill>
                <a:srgbClr val="00206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kern="0" dirty="0">
              <a:solidFill>
                <a:srgbClr val="00206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Многоязычный сайт рейтинга: </a:t>
            </a:r>
            <a:r>
              <a:rPr lang="ru-RU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</a:t>
            </a:r>
            <a:r>
              <a:rPr lang="en-US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</a:t>
            </a:r>
            <a:r>
              <a:rPr lang="ru-RU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osiur.org</a:t>
            </a:r>
            <a:endParaRPr lang="ru-RU" sz="2400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Все новости проекта в СМИ – официальных публикаторах:</a:t>
            </a: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Сайт Российского Союза ректоров </a:t>
            </a:r>
            <a:r>
              <a:rPr lang="en-US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https:</a:t>
            </a: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www.rsr-online.ru</a:t>
            </a:r>
            <a:r>
              <a:rPr lang="en-US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400" u="sng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Телеграм-канал </a:t>
            </a:r>
            <a:r>
              <a:rPr lang="en-US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RAEX</a:t>
            </a: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Образование: </a:t>
            </a:r>
            <a:r>
              <a:rPr lang="en-US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https://t.me/raex_ed</a:t>
            </a:r>
            <a:r>
              <a:rPr lang="ru-RU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00206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Интернет-издание RAEX Rating Review </a:t>
            </a:r>
            <a:r>
              <a:rPr lang="ru-RU" sz="2400" u="sng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www.raex-rr.com</a:t>
            </a:r>
            <a:endParaRPr lang="ru-RU" sz="2400" u="sng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ru-RU" sz="2400" kern="0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Адрес для переписки: </a:t>
            </a:r>
            <a:r>
              <a:rPr lang="en-US" sz="2400" u="sng" kern="0" dirty="0">
                <a:solidFill>
                  <a:srgbClr val="000000"/>
                </a:solidFill>
                <a:cs typeface="Arial"/>
                <a:hlinkClick r:id="rId6"/>
              </a:rPr>
              <a:t>contact</a:t>
            </a:r>
            <a:r>
              <a:rPr lang="ru-RU" sz="2400" u="sng" kern="0" dirty="0">
                <a:solidFill>
                  <a:srgbClr val="000000"/>
                </a:solidFill>
                <a:cs typeface="Arial"/>
                <a:hlinkClick r:id="rId6"/>
              </a:rPr>
              <a:t>@</a:t>
            </a:r>
            <a:r>
              <a:rPr lang="en-US" sz="2400" u="sng" kern="0" dirty="0">
                <a:solidFill>
                  <a:srgbClr val="000000"/>
                </a:solidFill>
                <a:cs typeface="Arial"/>
                <a:hlinkClick r:id="rId6"/>
              </a:rPr>
              <a:t>mosiur</a:t>
            </a:r>
            <a:r>
              <a:rPr lang="ru-RU" sz="2400" u="sng" kern="0" dirty="0">
                <a:solidFill>
                  <a:srgbClr val="000000"/>
                </a:solidFill>
                <a:cs typeface="Arial"/>
                <a:hlinkClick r:id="rId6"/>
              </a:rPr>
              <a:t>.</a:t>
            </a:r>
            <a:r>
              <a:rPr lang="en-US" sz="2400" u="sng" kern="0" dirty="0">
                <a:solidFill>
                  <a:srgbClr val="000000"/>
                </a:solidFill>
                <a:cs typeface="Arial"/>
                <a:hlinkClick r:id="rId6"/>
              </a:rPr>
              <a:t>org</a:t>
            </a:r>
            <a:endParaRPr lang="ru-RU" sz="2400" u="sng" kern="0" dirty="0">
              <a:solidFill>
                <a:srgbClr val="000000"/>
              </a:solidFill>
              <a:cs typeface="Arial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u="sng" kern="0" dirty="0">
              <a:solidFill>
                <a:srgbClr val="000000"/>
              </a:solidFill>
              <a:ea typeface="Open Sans" panose="020B0606030504020204" pitchFamily="34" charset="0"/>
              <a:cs typeface="Arial"/>
            </a:endParaRPr>
          </a:p>
          <a:p>
            <a:pPr marL="0" indent="0" algn="ctr" defTabSz="121917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ru-RU" sz="2400" kern="0" dirty="0">
              <a:solidFill>
                <a:srgbClr val="C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sz="2400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124D4C-AC56-43A4-8C12-B6E7CD75F9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56" y="179504"/>
            <a:ext cx="1780544" cy="15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5">
            <a:extLst>
              <a:ext uri="{FF2B5EF4-FFF2-40B4-BE49-F238E27FC236}">
                <a16:creationId xmlns:a16="http://schemas.microsoft.com/office/drawing/2014/main" id="{5BD462AF-4AD1-8F86-8B9B-FBA251DFA0C1}"/>
              </a:ext>
            </a:extLst>
          </p:cNvPr>
          <p:cNvSpPr/>
          <p:nvPr/>
        </p:nvSpPr>
        <p:spPr>
          <a:xfrm>
            <a:off x="1057725" y="831954"/>
            <a:ext cx="10997115" cy="602604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34" name="Равнобедренный треугольник 2"/>
          <p:cNvSpPr>
            <a:spLocks noChangeArrowheads="1"/>
          </p:cNvSpPr>
          <p:nvPr/>
        </p:nvSpPr>
        <p:spPr bwMode="auto">
          <a:xfrm rot="10800000">
            <a:off x="2779263" y="2376826"/>
            <a:ext cx="5256212" cy="4176713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435" name="Равнобедренный треугольник 3"/>
          <p:cNvSpPr>
            <a:spLocks noChangeArrowheads="1"/>
          </p:cNvSpPr>
          <p:nvPr/>
        </p:nvSpPr>
        <p:spPr bwMode="auto">
          <a:xfrm>
            <a:off x="4086225" y="2376825"/>
            <a:ext cx="2639889" cy="2075263"/>
          </a:xfrm>
          <a:prstGeom prst="triangle">
            <a:avLst>
              <a:gd name="adj" fmla="val 495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436" name="Равнобедренный треугольник 4"/>
          <p:cNvSpPr>
            <a:spLocks noChangeArrowheads="1"/>
          </p:cNvSpPr>
          <p:nvPr/>
        </p:nvSpPr>
        <p:spPr bwMode="auto">
          <a:xfrm rot="-3480000">
            <a:off x="5207966" y="1720725"/>
            <a:ext cx="2471849" cy="2227859"/>
          </a:xfrm>
          <a:prstGeom prst="triangle">
            <a:avLst>
              <a:gd name="adj" fmla="val 4336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437" name="Равнобедренный треугольник 5"/>
          <p:cNvSpPr>
            <a:spLocks noChangeArrowheads="1"/>
          </p:cNvSpPr>
          <p:nvPr/>
        </p:nvSpPr>
        <p:spPr bwMode="auto">
          <a:xfrm rot="-3480000">
            <a:off x="2586515" y="1747154"/>
            <a:ext cx="2442247" cy="2182288"/>
          </a:xfrm>
          <a:prstGeom prst="triangle">
            <a:avLst>
              <a:gd name="adj" fmla="val 43644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978499" y="4917101"/>
            <a:ext cx="865188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Наука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5890811" y="2802299"/>
            <a:ext cx="1519238" cy="6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Университет и общество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223711" y="2880168"/>
            <a:ext cx="1500706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Образование</a:t>
            </a:r>
          </a:p>
        </p:txBody>
      </p:sp>
      <p:sp>
        <p:nvSpPr>
          <p:cNvPr id="18441" name="Прямоугольник 9"/>
          <p:cNvSpPr>
            <a:spLocks noChangeArrowheads="1"/>
          </p:cNvSpPr>
          <p:nvPr/>
        </p:nvSpPr>
        <p:spPr bwMode="auto">
          <a:xfrm>
            <a:off x="7623315" y="4077831"/>
            <a:ext cx="265112" cy="144462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 dirty="0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8155167" y="3975211"/>
            <a:ext cx="4011343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Оценивается в значительной степени</a:t>
            </a:r>
          </a:p>
        </p:txBody>
      </p:sp>
      <p:sp>
        <p:nvSpPr>
          <p:cNvPr id="18443" name="Прямоугольник 11"/>
          <p:cNvSpPr>
            <a:spLocks noChangeArrowheads="1"/>
          </p:cNvSpPr>
          <p:nvPr/>
        </p:nvSpPr>
        <p:spPr bwMode="auto">
          <a:xfrm>
            <a:off x="7623315" y="4572927"/>
            <a:ext cx="263525" cy="14446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 dirty="0"/>
          </a:p>
        </p:txBody>
      </p:sp>
      <p:sp>
        <p:nvSpPr>
          <p:cNvPr id="18444" name="Прямоугольник 12"/>
          <p:cNvSpPr>
            <a:spLocks noChangeArrowheads="1"/>
          </p:cNvSpPr>
          <p:nvPr/>
        </p:nvSpPr>
        <p:spPr bwMode="auto">
          <a:xfrm>
            <a:off x="7623315" y="5065212"/>
            <a:ext cx="263525" cy="144462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sz="1400" dirty="0"/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8184109" y="4977726"/>
            <a:ext cx="2879725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Почти не оценивается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8184109" y="4476228"/>
            <a:ext cx="2879725" cy="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Оценивается частично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2099467" y="1380496"/>
            <a:ext cx="7993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Оценка трех миссий университета глобальными рейтингами</a:t>
            </a:r>
          </a:p>
        </p:txBody>
      </p:sp>
      <p:sp>
        <p:nvSpPr>
          <p:cNvPr id="18448" name="TextBox 3"/>
          <p:cNvSpPr txBox="1">
            <a:spLocks noChangeArrowheads="1"/>
          </p:cNvSpPr>
          <p:nvPr/>
        </p:nvSpPr>
        <p:spPr bwMode="auto">
          <a:xfrm>
            <a:off x="955164" y="154474"/>
            <a:ext cx="1028167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en-US" sz="3200" b="1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Особенности рейтингов первого поколения</a:t>
            </a:r>
            <a:endParaRPr lang="ru-RU" altLang="en-US" sz="3200" b="1" dirty="0">
              <a:solidFill>
                <a:srgbClr val="03436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b="1" dirty="0"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12224" y="6453337"/>
            <a:ext cx="2133600" cy="476251"/>
          </a:xfrm>
        </p:spPr>
        <p:txBody>
          <a:bodyPr/>
          <a:lstStyle/>
          <a:p>
            <a:pPr>
              <a:defRPr>
                <a:effectLst/>
              </a:defRPr>
            </a:pPr>
            <a:fld id="{6FC0F33E-29B4-489A-81AD-0B5750ADD352}" type="slidenum">
              <a:rPr lang="ru-RU" altLang="en-US" smtClean="0">
                <a:effectLst/>
              </a:rPr>
              <a:pPr>
                <a:defRPr>
                  <a:effectLst/>
                </a:defRPr>
              </a:pPr>
              <a:t>2</a:t>
            </a:fld>
            <a:endParaRPr lang="ru-RU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664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>
            <a:extLst>
              <a:ext uri="{FF2B5EF4-FFF2-40B4-BE49-F238E27FC236}">
                <a16:creationId xmlns:a16="http://schemas.microsoft.com/office/drawing/2014/main" id="{5BD462AF-4AD1-8F86-8B9B-FBA251DFA0C1}"/>
              </a:ext>
            </a:extLst>
          </p:cNvPr>
          <p:cNvSpPr/>
          <p:nvPr/>
        </p:nvSpPr>
        <p:spPr>
          <a:xfrm>
            <a:off x="1010271" y="649074"/>
            <a:ext cx="11049889" cy="620892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10000"/>
              </a:lnSpc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600" b="1" dirty="0">
                <a:solidFill>
                  <a:srgbClr val="C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Основные требования к рейтингу: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Учет общественной роли университета как одного из ключевых факторов </a:t>
            </a:r>
            <a: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 рейтинговой модели.</a:t>
            </a:r>
            <a:b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Отказ от использования субъективных показателей</a:t>
            </a:r>
            <a: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в том числе экспертных опросов,</a:t>
            </a:r>
            <a:r>
              <a:rPr lang="en-US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а также оптимизация удельного веса библиометрических показателей.</a:t>
            </a:r>
            <a:b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Вовлечение в разработку методологии рейтинга академического сообщества и широкого круга международных экспертов.</a:t>
            </a:r>
          </a:p>
          <a:p>
            <a:pPr algn="just">
              <a:lnSpc>
                <a:spcPct val="110000"/>
              </a:lnSpc>
            </a:pPr>
            <a:endParaRPr lang="ru-RU" b="1" i="1" dirty="0">
              <a:solidFill>
                <a:srgbClr val="000000"/>
              </a:solidFill>
              <a:latin typeface="-webkit-standard"/>
            </a:endParaRPr>
          </a:p>
          <a:p>
            <a:pPr algn="just">
              <a:lnSpc>
                <a:spcPct val="110000"/>
              </a:lnSpc>
            </a:pPr>
            <a:r>
              <a:rPr lang="ru-RU" b="1" i="1" dirty="0">
                <a:solidFill>
                  <a:srgbClr val="000000"/>
                </a:solidFill>
                <a:latin typeface="-webkit-standard"/>
              </a:rPr>
              <a:t>Рейтинг является эффективным инструментом позиционирования российских вузов за рубежом. Он укрепляет их узнаваемость и способствует международному признанию.</a:t>
            </a:r>
            <a:endParaRPr lang="en-US" altLang="ru-RU" b="1" i="1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1907" y="46914"/>
            <a:ext cx="9601067" cy="85010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Становление рейтинга: </a:t>
            </a:r>
            <a:r>
              <a:rPr lang="ru-RU" sz="3200" b="1" dirty="0">
                <a:solidFill>
                  <a:srgbClr val="03436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предпосылки создания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849763" y="2618863"/>
            <a:ext cx="8921056" cy="69046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В 2014 году Российский Союз ректоров инициировал создание глобального рейтинга</a:t>
            </a:r>
            <a:br>
              <a:rPr lang="ru-RU" sz="1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со штаб-квартирой в России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292901" y="1854592"/>
            <a:ext cx="484632" cy="69037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3436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0728" y="909677"/>
            <a:ext cx="4478365" cy="1446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Мировое сообщество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prstClr val="black"/>
                </a:solidFill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категорически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 не удовлетворяет набор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уже существующих рейтингов,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базирующихся на библиометрии и опросах экспертов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5418" y="909677"/>
            <a:ext cx="4995036" cy="14466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В современном мире рейтинги университетов  —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инструмент отстаивания национальных интересов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 в международном образовательном пространстве.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Все ведущие страны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 имеют свои рейтинговые проекты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Китай, США, Великобритания, ЕС)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6222149" y="949548"/>
            <a:ext cx="626132" cy="648072"/>
          </a:xfrm>
          <a:prstGeom prst="mathPlus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25416" y="109969"/>
            <a:ext cx="9990476" cy="850107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C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Признание рейтинга </a:t>
            </a:r>
            <a:endParaRPr lang="ru-RU" sz="3200" b="1" dirty="0">
              <a:solidFill>
                <a:srgbClr val="03436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8C9CE-8284-37F8-A357-A37CBE016F53}"/>
              </a:ext>
            </a:extLst>
          </p:cNvPr>
          <p:cNvSpPr txBox="1"/>
          <p:nvPr/>
        </p:nvSpPr>
        <p:spPr>
          <a:xfrm>
            <a:off x="1368995" y="1397674"/>
            <a:ext cx="1036322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 разработке и совершенствовании методики принимали участие более </a:t>
            </a:r>
            <a:r>
              <a:rPr lang="ru-RU" sz="2000" b="1" dirty="0"/>
              <a:t>200 российских </a:t>
            </a:r>
            <a:r>
              <a:rPr lang="ru-RU" sz="2000" dirty="0"/>
              <a:t>вузов, а в международный экспертный совет вошли </a:t>
            </a:r>
            <a:r>
              <a:rPr lang="ru-RU" sz="2000" b="1" dirty="0"/>
              <a:t>25 авторитетных специалистов из 16 стран.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Рейтинг успешно прошел международный </a:t>
            </a:r>
            <a:r>
              <a:rPr lang="ru-RU" sz="2000" b="1" dirty="0"/>
              <a:t>аудит ведущей аудиторской компании </a:t>
            </a:r>
            <a:r>
              <a:rPr lang="en-US" sz="2000" b="1" dirty="0"/>
              <a:t>PwC</a:t>
            </a:r>
            <a:r>
              <a:rPr lang="ru-RU" sz="2000" dirty="0"/>
              <a:t>, пройден аудит </a:t>
            </a:r>
            <a:r>
              <a:rPr lang="en-US" sz="2000" dirty="0"/>
              <a:t>IREG</a:t>
            </a:r>
            <a:r>
              <a:rPr lang="ru-RU" sz="2000" dirty="0"/>
              <a:t>, крупнейшей ассоциации составителей и потребителей академических </a:t>
            </a:r>
            <a:r>
              <a:rPr lang="ru-RU" sz="2000" dirty="0" smtClean="0"/>
              <a:t>рейтингов</a:t>
            </a:r>
            <a:r>
              <a:rPr lang="en-US" sz="2000" dirty="0"/>
              <a:t>.</a:t>
            </a:r>
            <a:endParaRPr lang="ru-RU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Рейтинг </a:t>
            </a:r>
            <a:r>
              <a:rPr lang="ru-RU" sz="2000" b="1" dirty="0"/>
              <a:t>является наиболее представительным </a:t>
            </a:r>
            <a:r>
              <a:rPr lang="ru-RU" sz="2000" dirty="0"/>
              <a:t>по числу участников среди авторитетных международных академических списков (2000 университетов).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Рейтинг используется в </a:t>
            </a:r>
            <a:r>
              <a:rPr lang="ru-RU" sz="2000" b="1" dirty="0"/>
              <a:t>государственном регулировании</a:t>
            </a:r>
            <a:r>
              <a:rPr lang="ru-RU" sz="2000" dirty="0"/>
              <a:t>, </a:t>
            </a:r>
            <a:r>
              <a:rPr lang="ru-RU" sz="2000" dirty="0" smtClean="0"/>
              <a:t>сформировано </a:t>
            </a:r>
            <a:r>
              <a:rPr lang="ru-RU" sz="2000" dirty="0"/>
              <a:t>семейство рейтингов «Три миссии университета».</a:t>
            </a:r>
          </a:p>
          <a:p>
            <a:pPr algn="just">
              <a:spcAft>
                <a:spcPts val="12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5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DA0F413-B560-D9D7-881F-60C6916AA719}"/>
              </a:ext>
            </a:extLst>
          </p:cNvPr>
          <p:cNvSpPr/>
          <p:nvPr/>
        </p:nvSpPr>
        <p:spPr>
          <a:xfrm>
            <a:off x="1049819" y="724348"/>
            <a:ext cx="11142181" cy="613365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26EA0A-C0E4-4F4C-BBA9-A243428C961F}"/>
              </a:ext>
            </a:extLst>
          </p:cNvPr>
          <p:cNvSpPr/>
          <p:nvPr/>
        </p:nvSpPr>
        <p:spPr>
          <a:xfrm>
            <a:off x="1390613" y="1855752"/>
            <a:ext cx="3071326" cy="1510903"/>
          </a:xfrm>
          <a:prstGeom prst="rect">
            <a:avLst/>
          </a:prstGeom>
          <a:solidFill>
            <a:srgbClr val="0E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AF897EB-EB12-F36A-F000-696847AB675A}"/>
              </a:ext>
            </a:extLst>
          </p:cNvPr>
          <p:cNvSpPr/>
          <p:nvPr/>
        </p:nvSpPr>
        <p:spPr>
          <a:xfrm>
            <a:off x="4704935" y="1855752"/>
            <a:ext cx="3071326" cy="1510903"/>
          </a:xfrm>
          <a:prstGeom prst="rect">
            <a:avLst/>
          </a:prstGeom>
          <a:solidFill>
            <a:srgbClr val="0E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2EA5D5-447B-0BEF-0E89-57A3DD9A87FA}"/>
              </a:ext>
            </a:extLst>
          </p:cNvPr>
          <p:cNvSpPr/>
          <p:nvPr/>
        </p:nvSpPr>
        <p:spPr>
          <a:xfrm>
            <a:off x="8019256" y="1855752"/>
            <a:ext cx="3071326" cy="1510903"/>
          </a:xfrm>
          <a:prstGeom prst="rect">
            <a:avLst/>
          </a:prstGeom>
          <a:solidFill>
            <a:srgbClr val="0E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69" name="Rectangle 54"/>
          <p:cNvSpPr>
            <a:spLocks noChangeArrowheads="1"/>
          </p:cNvSpPr>
          <p:nvPr/>
        </p:nvSpPr>
        <p:spPr bwMode="auto">
          <a:xfrm>
            <a:off x="1524004" y="922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Заголовок 1"/>
          <p:cNvSpPr txBox="1">
            <a:spLocks/>
          </p:cNvSpPr>
          <p:nvPr/>
        </p:nvSpPr>
        <p:spPr bwMode="auto">
          <a:xfrm>
            <a:off x="1042170" y="254348"/>
            <a:ext cx="9819473" cy="470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>
              <a:lnSpc>
                <a:spcPts val="2800"/>
              </a:lnSpc>
              <a:spcBef>
                <a:spcPct val="0"/>
              </a:spcBef>
              <a:buNone/>
              <a:defRPr sz="2800">
                <a:solidFill>
                  <a:srgbClr val="7D242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algn="l"/>
            <a:r>
              <a:rPr lang="ru-RU" sz="3200" b="1" kern="0" dirty="0">
                <a:solidFill>
                  <a:srgbClr val="C00000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  <a:t>Рейтинговая модель</a:t>
            </a:r>
            <a:endParaRPr lang="en-GB" altLang="en-US" sz="3200" b="1" kern="0" dirty="0">
              <a:solidFill>
                <a:srgbClr val="C00000"/>
              </a:solidFill>
              <a:latin typeface="+mn-lt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1" y="0"/>
            <a:ext cx="1047001" cy="689478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390613" y="2525709"/>
            <a:ext cx="3071326" cy="3263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Calibri Light" panose="020F0302020204030204" pitchFamily="34" charset="0"/>
              </a:rPr>
              <a:t>Образование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16967" y="2525709"/>
            <a:ext cx="3059294" cy="3263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Calibri Light" panose="020F0302020204030204" pitchFamily="34" charset="0"/>
              </a:rPr>
              <a:t>Наука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19257" y="2522503"/>
            <a:ext cx="3080543" cy="3263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ru-RU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Calibri Light" panose="020F0302020204030204" pitchFamily="34" charset="0"/>
              </a:rPr>
              <a:t>Университет и общество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84ACF-63BB-B9F7-2B50-AFBCAD903439}"/>
              </a:ext>
            </a:extLst>
          </p:cNvPr>
          <p:cNvSpPr/>
          <p:nvPr/>
        </p:nvSpPr>
        <p:spPr>
          <a:xfrm>
            <a:off x="1385716" y="1129604"/>
            <a:ext cx="9707904" cy="574416"/>
          </a:xfrm>
          <a:prstGeom prst="rect">
            <a:avLst/>
          </a:prstGeom>
          <a:solidFill>
            <a:srgbClr val="0E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solidFill>
                <a:schemeClr val="accent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84146" y="1256358"/>
            <a:ext cx="9711044" cy="32637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ru-RU"/>
            </a:defPPr>
            <a:lvl1pPr>
              <a:lnSpc>
                <a:spcPts val="3000"/>
              </a:lnSpc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altLang="en-US" sz="1800" dirty="0">
                <a:latin typeface="+mj-lt"/>
              </a:rPr>
              <a:t>Московский международный рейтинг «Три миссии университета»</a:t>
            </a:r>
            <a:endParaRPr lang="ru-RU" sz="1800" dirty="0"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0C5C4B1-82FC-DAB1-EE04-32BAB4560782}"/>
              </a:ext>
            </a:extLst>
          </p:cNvPr>
          <p:cNvSpPr/>
          <p:nvPr/>
        </p:nvSpPr>
        <p:spPr>
          <a:xfrm>
            <a:off x="1390613" y="2774087"/>
            <a:ext cx="3071326" cy="32316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вес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45 %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DFDFC71-5AEB-B268-9BE5-CAD62E16AF8B}"/>
              </a:ext>
            </a:extLst>
          </p:cNvPr>
          <p:cNvSpPr/>
          <p:nvPr/>
        </p:nvSpPr>
        <p:spPr>
          <a:xfrm>
            <a:off x="4716967" y="2774087"/>
            <a:ext cx="3059294" cy="32316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вес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25 %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5B87AEA-DF4E-D328-00A6-0DE75B5A9E70}"/>
              </a:ext>
            </a:extLst>
          </p:cNvPr>
          <p:cNvSpPr/>
          <p:nvPr/>
        </p:nvSpPr>
        <p:spPr>
          <a:xfrm>
            <a:off x="8019257" y="2774087"/>
            <a:ext cx="3080543" cy="32316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4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вес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</a:rPr>
              <a:t>30 %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2EBC15-A97D-A635-E69B-59389F82C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76" y="1967051"/>
            <a:ext cx="554400" cy="554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3C3C86-BA5A-2565-8012-16529CEF3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14" y="2000513"/>
            <a:ext cx="504000" cy="504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6CE564A-5045-53CB-26ED-6356764D5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613" y="2084256"/>
            <a:ext cx="563830" cy="56383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5C2CB06-86AA-32C1-390B-27F5996059AD}"/>
              </a:ext>
            </a:extLst>
          </p:cNvPr>
          <p:cNvSpPr txBox="1"/>
          <p:nvPr/>
        </p:nvSpPr>
        <p:spPr>
          <a:xfrm>
            <a:off x="1974189" y="3857349"/>
            <a:ext cx="9227415" cy="55399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>
            <a:defPPr>
              <a:defRPr lang="ru-RU"/>
            </a:defPPr>
            <a:lvl1pPr>
              <a:lnSpc>
                <a:spcPts val="1800"/>
              </a:lnSpc>
              <a:defRPr>
                <a:solidFill>
                  <a:srgbClr val="7D242A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Calibri Light" panose="020F0302020204030204" pitchFamily="34" charset="0"/>
              </a:defRPr>
            </a:lvl1pPr>
          </a:lstStyle>
          <a:p>
            <a:r>
              <a:rPr lang="ru-RU" b="1" dirty="0">
                <a:latin typeface="+mj-lt"/>
              </a:rPr>
              <a:t>MosIUR изменил международную повестку и задал новый вектор развития мировых академических рейтингов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5B547A-4822-1CB1-5FD4-8D304AE9C2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217" y="3817958"/>
            <a:ext cx="688367" cy="648000"/>
          </a:xfrm>
          <a:prstGeom prst="rect">
            <a:avLst/>
          </a:prstGeom>
        </p:spPr>
      </p:pic>
      <p:sp>
        <p:nvSpPr>
          <p:cNvPr id="40" name="Rectángulo 5">
            <a:extLst>
              <a:ext uri="{FF2B5EF4-FFF2-40B4-BE49-F238E27FC236}">
                <a16:creationId xmlns:a16="http://schemas.microsoft.com/office/drawing/2014/main" id="{FDD4BB2E-EBA7-F9B0-92BB-E2B6393C1F98}"/>
              </a:ext>
            </a:extLst>
          </p:cNvPr>
          <p:cNvSpPr/>
          <p:nvPr/>
        </p:nvSpPr>
        <p:spPr>
          <a:xfrm>
            <a:off x="1049819" y="4892985"/>
            <a:ext cx="10681771" cy="1986211"/>
          </a:xfrm>
          <a:prstGeom prst="rect">
            <a:avLst/>
          </a:prstGeom>
          <a:solidFill>
            <a:srgbClr val="0E4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C6550EA-DBA5-72B3-BCCA-1B3ACD9353ED}"/>
              </a:ext>
            </a:extLst>
          </p:cNvPr>
          <p:cNvSpPr/>
          <p:nvPr/>
        </p:nvSpPr>
        <p:spPr>
          <a:xfrm>
            <a:off x="6818560" y="5375712"/>
            <a:ext cx="4946286" cy="113199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… Рейтинговые агентства концентрируют свои усилия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поиске путей отражения в рейтинге ответственности университета перед обществом, своей страной. Московский рейтинг «Три миссии университета»… </a:t>
            </a:r>
            <a:endParaRPr lang="en-US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стал первой серьезной попыткой продвинуть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этот вопрос….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507A-D37A-F7DC-F3B0-5CB6883B4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48" y="5613691"/>
            <a:ext cx="529200" cy="5292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76DE77B1-DE22-C913-CF97-73CB33BFC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639" y="5057257"/>
            <a:ext cx="327600" cy="3276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92EFD0D-31E2-F31A-0F61-6377BB9785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90" y="6281933"/>
            <a:ext cx="327600" cy="32760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59DEC2C2-7A95-FE9E-0B36-4CDB6140829D}"/>
              </a:ext>
            </a:extLst>
          </p:cNvPr>
          <p:cNvSpPr/>
          <p:nvPr/>
        </p:nvSpPr>
        <p:spPr>
          <a:xfrm>
            <a:off x="7206348" y="5127245"/>
            <a:ext cx="2556659" cy="23017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ts val="1400"/>
              </a:lnSpc>
            </a:pPr>
            <a:r>
              <a:rPr lang="en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University World News</a:t>
            </a:r>
            <a:r>
              <a:rPr lang="ru-RU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, 2020</a:t>
            </a:r>
            <a:r>
              <a:rPr lang="en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 </a:t>
            </a:r>
            <a:endParaRPr lang="ru-RU" sz="1400" i="1" dirty="0">
              <a:solidFill>
                <a:schemeClr val="bg1"/>
              </a:solidFill>
              <a:latin typeface="+mj-lt"/>
              <a:ea typeface="Roboto Light" panose="02000000000000000000" pitchFamily="2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81C15CF-7ECF-E21E-31B7-F9F78F275BAF}"/>
              </a:ext>
            </a:extLst>
          </p:cNvPr>
          <p:cNvSpPr/>
          <p:nvPr/>
        </p:nvSpPr>
        <p:spPr>
          <a:xfrm>
            <a:off x="2080286" y="5519984"/>
            <a:ext cx="3892529" cy="1131998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Почти все существующие рейтинги …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опираются преимущественно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исследовательские и репутационные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показатели. Московский рейтинг открывает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новое, второе поколение академических 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рейтингов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8615DECF-533A-2320-F92F-4E59CBABE6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0286" y="5057257"/>
            <a:ext cx="327600" cy="3276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7912C66-5F20-7C55-9C27-A7D978EB0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34" y="6481557"/>
            <a:ext cx="327600" cy="277751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B0824C0-9FD8-F344-0D0F-C6D97116085B}"/>
              </a:ext>
            </a:extLst>
          </p:cNvPr>
          <p:cNvSpPr/>
          <p:nvPr/>
        </p:nvSpPr>
        <p:spPr>
          <a:xfrm>
            <a:off x="2415535" y="5260231"/>
            <a:ext cx="3763376" cy="19537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ts val="1400"/>
              </a:lnSpc>
            </a:pPr>
            <a:r>
              <a:rPr lang="ru-RU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Луис Клаудио Коста, президент </a:t>
            </a:r>
            <a:r>
              <a:rPr lang="en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IREG</a:t>
            </a:r>
            <a:r>
              <a:rPr lang="ru-RU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,</a:t>
            </a:r>
            <a:br>
              <a:rPr lang="ru-RU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экс-министр образования Бразилии, 2018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40DD66D-6D09-BA4B-39F2-2E15622B9F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087" y="5640001"/>
            <a:ext cx="517102" cy="529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4211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3C01E-8D20-2866-2A5B-2C4AB24B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5FAAA83-1766-8FF6-5A0B-C22F12B4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19" y="235748"/>
            <a:ext cx="9937077" cy="470000"/>
          </a:xfr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ts val="2800"/>
              </a:lnSpc>
            </a:pPr>
            <a:r>
              <a:rPr lang="ru-RU" sz="3200" b="1" kern="0" dirty="0">
                <a:solidFill>
                  <a:srgbClr val="C00000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  <a:t>Принципы отбора участников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240276" y="4584251"/>
            <a:ext cx="529474" cy="59103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 Light" panose="020F03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9199" y="1851797"/>
            <a:ext cx="3182225" cy="730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Лидеры национальных рейтингов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99591" y="1865461"/>
            <a:ext cx="3182225" cy="730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Участники глобальных рейтингов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99901" y="1851796"/>
            <a:ext cx="3182225" cy="730239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Национальные лидеры 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количеству публикаций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88845" y="3380334"/>
            <a:ext cx="2803713" cy="10810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  <a:t>Шорт-лист: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2509 университетов 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из 16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стран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5449" y="5189403"/>
            <a:ext cx="5239128" cy="9034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РЕЙТИНГ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«ТРИ МИССИИ УНИВЕРСИТЕТА»: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топ-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2000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университетов из 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стран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6654" y="2688025"/>
            <a:ext cx="6696718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0" dirty="0"/>
              <a:t>Кроме того, </a:t>
            </a:r>
            <a:r>
              <a:rPr lang="ru-RU" dirty="0"/>
              <a:t>любое государство – член ООН может быть представлено в шорт-листе как минимум одним университетом</a:t>
            </a:r>
          </a:p>
        </p:txBody>
      </p:sp>
    </p:spTree>
    <p:extLst>
      <p:ext uri="{BB962C8B-B14F-4D97-AF65-F5344CB8AC3E}">
        <p14:creationId xmlns:p14="http://schemas.microsoft.com/office/powerpoint/2010/main" val="65703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3C01E-8D20-2866-2A5B-2C4AB24B9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5">
            <a:extLst>
              <a:ext uri="{FF2B5EF4-FFF2-40B4-BE49-F238E27FC236}">
                <a16:creationId xmlns:a16="http://schemas.microsoft.com/office/drawing/2014/main" id="{5BD462AF-4AD1-8F86-8B9B-FBA251DFA0C1}"/>
              </a:ext>
            </a:extLst>
          </p:cNvPr>
          <p:cNvSpPr/>
          <p:nvPr/>
        </p:nvSpPr>
        <p:spPr>
          <a:xfrm>
            <a:off x="1049819" y="1068542"/>
            <a:ext cx="10808505" cy="5422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900" dirty="0">
              <a:solidFill>
                <a:schemeClr val="accent2"/>
              </a:solidFill>
              <a:latin typeface="Barlow" panose="00000500000000000000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5FAAA83-1766-8FF6-5A0B-C22F12B4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818" y="239469"/>
            <a:ext cx="10681772" cy="829073"/>
          </a:xfrm>
          <a:noFill/>
        </p:spPr>
        <p:txBody>
          <a:bodyPr vert="horz" wrap="square" lIns="91440" tIns="45720" rIns="91440" bIns="45720" rtlCol="0" anchor="b">
            <a:spAutoFit/>
          </a:bodyPr>
          <a:lstStyle/>
          <a:p>
            <a:pPr>
              <a:lnSpc>
                <a:spcPts val="2800"/>
              </a:lnSpc>
            </a:pPr>
            <a:r>
              <a:rPr lang="en-US" sz="3200" b="1" kern="0" dirty="0">
                <a:solidFill>
                  <a:srgbClr val="C00000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  <a:t>MosIUR</a:t>
            </a:r>
            <a:r>
              <a:rPr lang="ru-RU" sz="3200" b="1" kern="0" dirty="0">
                <a:solidFill>
                  <a:srgbClr val="C00000"/>
                </a:solidFill>
                <a:latin typeface="+mn-lt"/>
                <a:ea typeface="Open Sans" panose="020B0604020202020204" charset="0"/>
                <a:cs typeface="Open Sans" panose="020B0604020202020204" charset="0"/>
              </a:rPr>
              <a:t> — самый представительный рейтинг: </a:t>
            </a:r>
            <a:r>
              <a:rPr lang="en-US" sz="3200" b="1" dirty="0">
                <a:solidFill>
                  <a:srgbClr val="7D242A"/>
                </a:solidFill>
                <a:latin typeface="+mn-lt"/>
                <a:ea typeface="Roboto Medium" panose="02000000000000000000" pitchFamily="2" charset="0"/>
                <a:cs typeface="Calibri Light" panose="020F0302020204030204" pitchFamily="34" charset="0"/>
              </a:rPr>
              <a:t/>
            </a:r>
            <a:br>
              <a:rPr lang="en-US" sz="3200" b="1" dirty="0">
                <a:solidFill>
                  <a:srgbClr val="7D242A"/>
                </a:solidFill>
                <a:latin typeface="+mn-lt"/>
                <a:ea typeface="Roboto Medium" panose="02000000000000000000" pitchFamily="2" charset="0"/>
                <a:cs typeface="Calibri Light" panose="020F0302020204030204" pitchFamily="34" charset="0"/>
              </a:rPr>
            </a:b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максимум участников, минимум субъективизма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BB4467-A848-08AE-B58A-AED6D0DEF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91905"/>
              </p:ext>
            </p:extLst>
          </p:nvPr>
        </p:nvGraphicFramePr>
        <p:xfrm>
          <a:off x="1392368" y="1672389"/>
          <a:ext cx="9937077" cy="3805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46872941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72606079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1467978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3845070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45163413"/>
                    </a:ext>
                  </a:extLst>
                </a:gridCol>
                <a:gridCol w="201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Название рейтинга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Кол-во университетов </a:t>
                      </a:r>
                      <a:b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</a:b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в рейтинге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Кол-во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стран </a:t>
                      </a:r>
                      <a:b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</a:b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 в рейтинге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Кол-во университетов стран БРИКС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Вес субъективных (экспертных) оценок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</a:pPr>
                      <a:r>
                        <a:rPr lang="ru-RU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Вес библиометрических критериев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0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19327"/>
                  </a:ext>
                </a:extLst>
              </a:tr>
              <a:tr h="68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MosIUR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0 %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6B0035"/>
                          </a:solidFill>
                          <a:effectLst/>
                          <a:latin typeface="Calibri" panose="020F0502020204030204" pitchFamily="34" charset="0"/>
                        </a:rPr>
                        <a:t>17 %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111228"/>
                  </a:ext>
                </a:extLst>
              </a:tr>
              <a:tr h="68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907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12827"/>
                  </a:ext>
                </a:extLst>
              </a:tr>
              <a:tr h="68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QS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1498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50 %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382078"/>
                  </a:ext>
                </a:extLst>
              </a:tr>
              <a:tr h="681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ARWU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 %</a:t>
                      </a: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0E40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80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15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1306" y="136525"/>
            <a:ext cx="1047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MosIUR</a:t>
            </a:r>
            <a:r>
              <a:rPr lang="ru-RU" sz="3092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: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топ-20 рейтинга 2024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F07F7-905B-EA4B-8387-BCEEA40F5FDC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439156"/>
              </p:ext>
            </p:extLst>
          </p:nvPr>
        </p:nvGraphicFramePr>
        <p:xfrm>
          <a:off x="1284110" y="860390"/>
          <a:ext cx="10170368" cy="5564505"/>
        </p:xfrm>
        <a:graphic>
          <a:graphicData uri="http://schemas.openxmlformats.org/drawingml/2006/table">
            <a:tbl>
              <a:tblPr/>
              <a:tblGrid>
                <a:gridCol w="947655">
                  <a:extLst>
                    <a:ext uri="{9D8B030D-6E8A-4147-A177-3AD203B41FA5}">
                      <a16:colId xmlns:a16="http://schemas.microsoft.com/office/drawing/2014/main" val="1809943378"/>
                    </a:ext>
                  </a:extLst>
                </a:gridCol>
                <a:gridCol w="947655">
                  <a:extLst>
                    <a:ext uri="{9D8B030D-6E8A-4147-A177-3AD203B41FA5}">
                      <a16:colId xmlns:a16="http://schemas.microsoft.com/office/drawing/2014/main" val="1534535039"/>
                    </a:ext>
                  </a:extLst>
                </a:gridCol>
                <a:gridCol w="5626952">
                  <a:extLst>
                    <a:ext uri="{9D8B030D-6E8A-4147-A177-3AD203B41FA5}">
                      <a16:colId xmlns:a16="http://schemas.microsoft.com/office/drawing/2014/main" val="1128733825"/>
                    </a:ext>
                  </a:extLst>
                </a:gridCol>
                <a:gridCol w="2648106">
                  <a:extLst>
                    <a:ext uri="{9D8B030D-6E8A-4147-A177-3AD203B41FA5}">
                      <a16:colId xmlns:a16="http://schemas.microsoft.com/office/drawing/2014/main" val="3101654928"/>
                    </a:ext>
                  </a:extLst>
                </a:gridCol>
              </a:tblGrid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Место, 2024 г.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Место, 2023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Наименование университета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Страна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51619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Institute of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9358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Harvard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9819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Oxford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35637"/>
                  </a:ext>
                </a:extLst>
              </a:tr>
              <a:tr h="147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Cambridge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83765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College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82819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19436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17264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 Zurich – Swiss Federal Institute of Technology Zurich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Швейцария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6755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Imperial College London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848724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Tokyo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Япония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86915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Chicago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69946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 Hopkins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91534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Duke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56337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Edinburgh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Великобритания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2613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5998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Yale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218361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Lomonosov Moscow State University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35329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Michigan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063650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Pennsylvania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198441"/>
                  </a:ext>
                </a:extLst>
              </a:tr>
              <a:tr h="236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Washington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США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1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5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84" y="169226"/>
            <a:ext cx="10177131" cy="699427"/>
          </a:xfrm>
        </p:spPr>
        <p:txBody>
          <a:bodyPr>
            <a:noAutofit/>
          </a:bodyPr>
          <a:lstStyle/>
          <a:p>
            <a:pPr defTabSz="1219170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C00000"/>
                </a:solidFill>
                <a:latin typeface="+mn-lt"/>
              </a:rPr>
              <a:t>MosIUR</a:t>
            </a:r>
            <a:r>
              <a:rPr lang="ru-RU" sz="3200" b="1" kern="0" dirty="0">
                <a:solidFill>
                  <a:srgbClr val="C00000"/>
                </a:solidFill>
                <a:latin typeface="+mn-lt"/>
              </a:rPr>
              <a:t>-</a:t>
            </a:r>
            <a:r>
              <a:rPr lang="en-US" sz="3200" b="1" kern="0" dirty="0">
                <a:solidFill>
                  <a:srgbClr val="C00000"/>
                </a:solidFill>
                <a:latin typeface="+mn-lt"/>
              </a:rPr>
              <a:t>202</a:t>
            </a:r>
            <a:r>
              <a:rPr lang="ru-RU" sz="3200" b="1" kern="0" dirty="0">
                <a:solidFill>
                  <a:srgbClr val="C00000"/>
                </a:solidFill>
                <a:latin typeface="+mn-lt"/>
              </a:rPr>
              <a:t>4:</a:t>
            </a:r>
            <a:r>
              <a:rPr lang="ru-RU" sz="3200" b="1" dirty="0">
                <a:solidFill>
                  <a:srgbClr val="0070C0"/>
                </a:solidFill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lang="ru-RU" sz="3200" b="1" kern="0" dirty="0">
                <a:solidFill>
                  <a:srgbClr val="03436F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география рейтинга охватывает весь мир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87" y="864066"/>
            <a:ext cx="10756067" cy="925546"/>
          </a:xfrm>
        </p:spPr>
        <p:txBody>
          <a:bodyPr>
            <a:noAutofit/>
          </a:bodyPr>
          <a:lstStyle/>
          <a:p>
            <a:pPr marL="0" indent="0" defTabSz="914354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ru-RU" sz="18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 топ-2000 рейтинга вошли университеты из </a:t>
            </a:r>
            <a:r>
              <a:rPr lang="ru-RU" sz="1800" dirty="0">
                <a:ea typeface="Open Sans" panose="020B0606030504020204" pitchFamily="34" charset="0"/>
                <a:cs typeface="Open Sans" panose="020B0606030504020204" pitchFamily="34" charset="0"/>
              </a:rPr>
              <a:t>112 стран мира</a:t>
            </a:r>
            <a:r>
              <a:rPr lang="ru-RU" sz="1800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1800" b="1" dirty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оссия — в тройке мировых лидеров по представленности вузов в рейтинге</a:t>
            </a: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«Три миссии университета». Впереди только США и Китай. </a:t>
            </a:r>
            <a:endParaRPr lang="ru-RU" sz="1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547946"/>
            <a:ext cx="2743200" cy="365125"/>
          </a:xfrm>
        </p:spPr>
        <p:txBody>
          <a:bodyPr/>
          <a:lstStyle/>
          <a:p>
            <a:fld id="{553F07F7-905B-EA4B-8387-BCEEA40F5FDC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60403" y="1513760"/>
            <a:ext cx="8011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Страны-лидеры по представленности в рейтинге «Три миссии университета» в 202</a:t>
            </a:r>
            <a:r>
              <a: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г.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451652"/>
              </p:ext>
            </p:extLst>
          </p:nvPr>
        </p:nvGraphicFramePr>
        <p:xfrm>
          <a:off x="1661375" y="1834343"/>
          <a:ext cx="9620518" cy="436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C1BD26-DEA3-EEE9-0259-1BB032D941E5}"/>
              </a:ext>
            </a:extLst>
          </p:cNvPr>
          <p:cNvSpPr txBox="1"/>
          <p:nvPr/>
        </p:nvSpPr>
        <p:spPr>
          <a:xfrm>
            <a:off x="1193949" y="6194670"/>
            <a:ext cx="1055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2024 году в рейтинге выросла представленность Европы </a:t>
            </a:r>
            <a:r>
              <a:rPr lang="ru-RU" dirty="0" smtClean="0"/>
              <a:t>(+</a:t>
            </a:r>
            <a:r>
              <a:rPr lang="en-US" dirty="0" smtClean="0"/>
              <a:t> </a:t>
            </a:r>
            <a:r>
              <a:rPr lang="ru-RU" dirty="0" smtClean="0"/>
              <a:t>7 </a:t>
            </a:r>
            <a:r>
              <a:rPr lang="ru-RU" dirty="0"/>
              <a:t>вузов) и Северной Америки </a:t>
            </a:r>
            <a:r>
              <a:rPr lang="ru-RU" dirty="0" smtClean="0"/>
              <a:t>(+</a:t>
            </a:r>
            <a:r>
              <a:rPr lang="en-US" dirty="0" smtClean="0"/>
              <a:t> </a:t>
            </a:r>
            <a:r>
              <a:rPr lang="ru-RU" dirty="0" smtClean="0"/>
              <a:t>5 </a:t>
            </a:r>
            <a:r>
              <a:rPr lang="ru-RU" dirty="0"/>
              <a:t>вузов), </a:t>
            </a:r>
          </a:p>
          <a:p>
            <a:r>
              <a:rPr lang="ru-RU" dirty="0"/>
              <a:t>при этом снизилась численность участников из Латинской Америки </a:t>
            </a:r>
            <a:r>
              <a:rPr lang="ru-RU" dirty="0" smtClean="0"/>
              <a:t>(-</a:t>
            </a:r>
            <a:r>
              <a:rPr lang="en-US" dirty="0" smtClean="0"/>
              <a:t> </a:t>
            </a:r>
            <a:r>
              <a:rPr lang="ru-RU" dirty="0" smtClean="0"/>
              <a:t>12 </a:t>
            </a:r>
            <a:r>
              <a:rPr lang="ru-RU" dirty="0"/>
              <a:t>вузов) и Африки </a:t>
            </a:r>
            <a:r>
              <a:rPr lang="ru-RU" dirty="0" smtClean="0"/>
              <a:t>(-</a:t>
            </a:r>
            <a:r>
              <a:rPr lang="en-US" dirty="0" smtClean="0"/>
              <a:t> </a:t>
            </a:r>
            <a:r>
              <a:rPr lang="ru-RU" dirty="0" smtClean="0"/>
              <a:t>5 </a:t>
            </a:r>
            <a:r>
              <a:rPr lang="ru-RU" dirty="0"/>
              <a:t>вузов).</a:t>
            </a:r>
          </a:p>
        </p:txBody>
      </p:sp>
    </p:spTree>
    <p:extLst>
      <p:ext uri="{BB962C8B-B14F-4D97-AF65-F5344CB8AC3E}">
        <p14:creationId xmlns:p14="http://schemas.microsoft.com/office/powerpoint/2010/main" val="2995054740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52189</TotalTime>
  <Words>1554</Words>
  <Application>Microsoft Office PowerPoint</Application>
  <PresentationFormat>Широкоэкранный</PresentationFormat>
  <Paragraphs>471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Barlow</vt:lpstr>
      <vt:lpstr>Calibri</vt:lpstr>
      <vt:lpstr>Calibri Light</vt:lpstr>
      <vt:lpstr>Open Sans</vt:lpstr>
      <vt:lpstr>Roboto Light</vt:lpstr>
      <vt:lpstr>Roboto Medium</vt:lpstr>
      <vt:lpstr>Times New Roman</vt:lpstr>
      <vt:lpstr>-webkit-standard</vt:lpstr>
      <vt:lpstr>Wingdings</vt:lpstr>
      <vt:lpstr>2_Тема Office</vt:lpstr>
      <vt:lpstr>Презентация PowerPoint</vt:lpstr>
      <vt:lpstr>Презентация PowerPoint</vt:lpstr>
      <vt:lpstr>Становление рейтинга: предпосылки создания</vt:lpstr>
      <vt:lpstr>Признание рейтинга </vt:lpstr>
      <vt:lpstr>Презентация PowerPoint</vt:lpstr>
      <vt:lpstr>Принципы отбора участников</vt:lpstr>
      <vt:lpstr>MosIUR — самый представительный рейтинг:  максимум участников, минимум субъективизма</vt:lpstr>
      <vt:lpstr>Презентация PowerPoint</vt:lpstr>
      <vt:lpstr>MosIUR-2024: география рейтинга охватывает весь мир</vt:lpstr>
      <vt:lpstr>Презентация PowerPoint</vt:lpstr>
      <vt:lpstr>Презентация PowerPoint</vt:lpstr>
      <vt:lpstr>Центральная Азия - ключевой регион для вузов России</vt:lpstr>
      <vt:lpstr>Презентация PowerPoint</vt:lpstr>
      <vt:lpstr>Презентация PowerPoint</vt:lpstr>
      <vt:lpstr>Вузы России, Центральной Азии* и мира: ключевые цифры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Кабалинский Дмитрий</dc:creator>
  <cp:lastModifiedBy>Ходырев Алексей</cp:lastModifiedBy>
  <cp:revision>298</cp:revision>
  <cp:lastPrinted>2023-08-15T13:59:46Z</cp:lastPrinted>
  <dcterms:created xsi:type="dcterms:W3CDTF">2023-08-01T08:48:00Z</dcterms:created>
  <dcterms:modified xsi:type="dcterms:W3CDTF">2024-11-13T10:11:19Z</dcterms:modified>
</cp:coreProperties>
</file>