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1.xml" ContentType="application/vnd.openxmlformats-officedocument.drawingml.chartshape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5"/>
  </p:notesMasterIdLst>
  <p:sldIdLst>
    <p:sldId id="258" r:id="rId2"/>
    <p:sldId id="413" r:id="rId3"/>
    <p:sldId id="482" r:id="rId4"/>
    <p:sldId id="492" r:id="rId5"/>
    <p:sldId id="487" r:id="rId6"/>
    <p:sldId id="405" r:id="rId7"/>
    <p:sldId id="489" r:id="rId8"/>
    <p:sldId id="382" r:id="rId9"/>
    <p:sldId id="493" r:id="rId10"/>
    <p:sldId id="378" r:id="rId11"/>
    <p:sldId id="486" r:id="rId12"/>
    <p:sldId id="380" r:id="rId13"/>
    <p:sldId id="272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193"/>
    <a:srgbClr val="B3FFFE"/>
    <a:srgbClr val="008000"/>
    <a:srgbClr val="9A94C4"/>
    <a:srgbClr val="B2AAE3"/>
    <a:srgbClr val="FBE2DC"/>
    <a:srgbClr val="773F90"/>
    <a:srgbClr val="E44FB8"/>
    <a:srgbClr val="8947A6"/>
    <a:srgbClr val="FF7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494" autoAdjust="0"/>
    <p:restoredTop sz="94660"/>
  </p:normalViewPr>
  <p:slideViewPr>
    <p:cSldViewPr snapToGrid="0">
      <p:cViewPr>
        <p:scale>
          <a:sx n="190" d="100"/>
          <a:sy n="190" d="100"/>
        </p:scale>
        <p:origin x="-20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mariya223/Desktop/&#1050;&#1086;&#1087;&#1080;&#1103;%20&#1044;&#1080;&#1072;&#1075;&#1088;&#1072;&#1084;&#1084;&#1072;%20&#1074;%20Microsoft%20PowerPoint%20(00000002)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mariya223/Desktop/&#1050;&#1086;&#1087;&#1080;&#1103;%20&#1044;&#1080;&#1072;&#1075;&#1088;&#1072;&#1084;&#1084;&#1072;%20&#1074;%20Microsoft%20PowerPoint%20(00000002)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sz="1600">
                <a:solidFill>
                  <a:schemeClr val="tx1"/>
                </a:solidFill>
              </a:rPr>
              <a:t>Прием в бакалавриат и магистратуру</a:t>
            </a:r>
          </a:p>
        </c:rich>
      </c:tx>
      <c:layout>
        <c:manualLayout>
          <c:xMode val="edge"/>
          <c:yMode val="edge"/>
          <c:x val="0.14021701797719996"/>
          <c:y val="1.924951156259046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1670742266472245"/>
          <c:y val="0.23319256722009554"/>
          <c:w val="0.80837654017567928"/>
          <c:h val="0.646865653349858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Лист1!$E$15</c:f>
              <c:strCache>
                <c:ptCount val="1"/>
                <c:pt idx="0">
                  <c:v>Бакалавриат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Лист1!$D$16:$D$19</c:f>
              <c:strCache>
                <c:ptCount val="4"/>
                <c:pt idx="0">
                  <c:v>2021/22 уч.год</c:v>
                </c:pt>
                <c:pt idx="1">
                  <c:v>2022/23 уч.год</c:v>
                </c:pt>
                <c:pt idx="2">
                  <c:v>2023/24 уч.год</c:v>
                </c:pt>
                <c:pt idx="3">
                  <c:v>2024/25 уч.год</c:v>
                </c:pt>
              </c:strCache>
            </c:strRef>
          </c:cat>
          <c:val>
            <c:numRef>
              <c:f>Лист1!$E$16:$E$19</c:f>
              <c:numCache>
                <c:formatCode>General</c:formatCode>
                <c:ptCount val="4"/>
                <c:pt idx="0">
                  <c:v>1142</c:v>
                </c:pt>
                <c:pt idx="1">
                  <c:v>1146</c:v>
                </c:pt>
                <c:pt idx="2">
                  <c:v>1248</c:v>
                </c:pt>
                <c:pt idx="3">
                  <c:v>1322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C56-0C4B-9623-7E649052D937}"/>
            </c:ext>
          </c:extLst>
        </c:ser>
        <c:ser>
          <c:idx val="1"/>
          <c:order val="1"/>
          <c:tx>
            <c:strRef>
              <c:f>Лист1!$F$15</c:f>
              <c:strCache>
                <c:ptCount val="1"/>
                <c:pt idx="0">
                  <c:v>Магистратура</c:v>
                </c:pt>
              </c:strCache>
            </c:strRef>
          </c:tx>
          <c:spPr>
            <a:gradFill flip="none" rotWithShape="1">
              <a:gsLst>
                <a:gs pos="0">
                  <a:schemeClr val="accent1"/>
                </a:gs>
                <a:gs pos="61000">
                  <a:srgbClr val="0070C0"/>
                </a:gs>
              </a:gsLst>
              <a:lin ang="2700000" scaled="1"/>
              <a:tileRect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Лист1!$D$16:$D$19</c:f>
              <c:strCache>
                <c:ptCount val="4"/>
                <c:pt idx="0">
                  <c:v>2021/22 уч.год</c:v>
                </c:pt>
                <c:pt idx="1">
                  <c:v>2022/23 уч.год</c:v>
                </c:pt>
                <c:pt idx="2">
                  <c:v>2023/24 уч.год</c:v>
                </c:pt>
                <c:pt idx="3">
                  <c:v>2024/25 уч.год</c:v>
                </c:pt>
              </c:strCache>
            </c:strRef>
          </c:cat>
          <c:val>
            <c:numRef>
              <c:f>Лист1!$F$16:$F$19</c:f>
              <c:numCache>
                <c:formatCode>General</c:formatCode>
                <c:ptCount val="4"/>
                <c:pt idx="0">
                  <c:v>435</c:v>
                </c:pt>
                <c:pt idx="1">
                  <c:v>417</c:v>
                </c:pt>
                <c:pt idx="2">
                  <c:v>406</c:v>
                </c:pt>
                <c:pt idx="3">
                  <c:v>540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C56-0C4B-9623-7E649052D9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overlap val="100"/>
        <c:serLines>
          <c:spPr>
            <a:ln w="15875">
              <a:solidFill>
                <a:srgbClr val="FF7200"/>
              </a:solidFill>
              <a:prstDash val="dash"/>
            </a:ln>
            <a:effectLst/>
          </c:spPr>
        </c:serLines>
        <c:axId val="810744352"/>
        <c:axId val="810747968"/>
      </c:barChart>
      <c:catAx>
        <c:axId val="810744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10747968"/>
        <c:crosses val="autoZero"/>
        <c:auto val="1"/>
        <c:lblAlgn val="ctr"/>
        <c:lblOffset val="100"/>
        <c:noMultiLvlLbl val="0"/>
      </c:catAx>
      <c:valAx>
        <c:axId val="810747968"/>
        <c:scaling>
          <c:orientation val="minMax"/>
          <c:max val="2000"/>
        </c:scaling>
        <c:delete val="1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810744352"/>
        <c:crosses val="autoZero"/>
        <c:crossBetween val="between"/>
        <c:majorUnit val="50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0862930277421866E-2"/>
          <c:y val="0.12820824290501762"/>
          <c:w val="0.58119506933481169"/>
          <c:h val="6.549010583401533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sz="1600">
                <a:solidFill>
                  <a:schemeClr val="tx1"/>
                </a:solidFill>
              </a:rPr>
              <a:t>Прием по квоте (бюджет) и контракту</a:t>
            </a:r>
          </a:p>
        </c:rich>
      </c:tx>
      <c:layout>
        <c:manualLayout>
          <c:xMode val="edge"/>
          <c:yMode val="edge"/>
          <c:x val="0.11909730553427263"/>
          <c:y val="8.743736524170972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7.4999983595804107E-2"/>
          <c:y val="0.27467823738074243"/>
          <c:w val="0.82777781544667217"/>
          <c:h val="0.5875189013224582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Лист1!$H$34</c:f>
              <c:strCache>
                <c:ptCount val="1"/>
                <c:pt idx="0">
                  <c:v>Контракт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Лист1!$G$35:$G$38</c:f>
              <c:strCache>
                <c:ptCount val="4"/>
                <c:pt idx="0">
                  <c:v>2021/22 уч.год</c:v>
                </c:pt>
                <c:pt idx="1">
                  <c:v>2022/23 уч.год</c:v>
                </c:pt>
                <c:pt idx="2">
                  <c:v>2023/24 уч.год</c:v>
                </c:pt>
                <c:pt idx="3">
                  <c:v>2024/25 уч.год</c:v>
                </c:pt>
              </c:strCache>
            </c:strRef>
          </c:cat>
          <c:val>
            <c:numRef>
              <c:f>Лист1!$H$35:$H$38</c:f>
              <c:numCache>
                <c:formatCode>General</c:formatCode>
                <c:ptCount val="4"/>
                <c:pt idx="0">
                  <c:v>1308</c:v>
                </c:pt>
                <c:pt idx="1">
                  <c:v>1182</c:v>
                </c:pt>
                <c:pt idx="2">
                  <c:v>1268</c:v>
                </c:pt>
                <c:pt idx="3">
                  <c:v>1468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3D0-AE4F-B678-837EE26121E4}"/>
            </c:ext>
          </c:extLst>
        </c:ser>
        <c:ser>
          <c:idx val="1"/>
          <c:order val="1"/>
          <c:tx>
            <c:strRef>
              <c:f>Лист1!$I$34</c:f>
              <c:strCache>
                <c:ptCount val="1"/>
                <c:pt idx="0">
                  <c:v>Квота</c:v>
                </c:pt>
              </c:strCache>
            </c:strRef>
          </c:tx>
          <c:spPr>
            <a:gradFill rotWithShape="1">
              <a:gsLst>
                <a:gs pos="0">
                  <a:schemeClr val="accent1"/>
                </a:gs>
                <a:gs pos="61000">
                  <a:srgbClr val="0070C0"/>
                </a:gs>
              </a:gsLst>
              <a:lin ang="2700000" scaled="1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Лист1!$G$35:$G$38</c:f>
              <c:strCache>
                <c:ptCount val="4"/>
                <c:pt idx="0">
                  <c:v>2021/22 уч.год</c:v>
                </c:pt>
                <c:pt idx="1">
                  <c:v>2022/23 уч.год</c:v>
                </c:pt>
                <c:pt idx="2">
                  <c:v>2023/24 уч.год</c:v>
                </c:pt>
                <c:pt idx="3">
                  <c:v>2024/25 уч.год</c:v>
                </c:pt>
              </c:strCache>
            </c:strRef>
          </c:cat>
          <c:val>
            <c:numRef>
              <c:f>Лист1!$I$35:$I$38</c:f>
              <c:numCache>
                <c:formatCode>General</c:formatCode>
                <c:ptCount val="4"/>
                <c:pt idx="0">
                  <c:v>269</c:v>
                </c:pt>
                <c:pt idx="1">
                  <c:v>381</c:v>
                </c:pt>
                <c:pt idx="2">
                  <c:v>386</c:v>
                </c:pt>
                <c:pt idx="3">
                  <c:v>394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3D0-AE4F-B678-837EE26121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1"/>
        <c:overlap val="100"/>
        <c:serLines>
          <c:spPr>
            <a:ln w="15875">
              <a:solidFill>
                <a:srgbClr val="C00000"/>
              </a:solidFill>
              <a:prstDash val="dash"/>
            </a:ln>
            <a:effectLst/>
          </c:spPr>
        </c:serLines>
        <c:axId val="886585056"/>
        <c:axId val="881871664"/>
      </c:barChart>
      <c:catAx>
        <c:axId val="8865850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81871664"/>
        <c:crosses val="autoZero"/>
        <c:auto val="1"/>
        <c:lblAlgn val="ctr"/>
        <c:lblOffset val="100"/>
        <c:noMultiLvlLbl val="0"/>
      </c:catAx>
      <c:valAx>
        <c:axId val="881871664"/>
        <c:scaling>
          <c:orientation val="minMax"/>
          <c:max val="2000"/>
        </c:scaling>
        <c:delete val="1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886585056"/>
        <c:crosses val="autoZero"/>
        <c:crossBetween val="between"/>
        <c:majorUnit val="50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9.7901553389861451E-2"/>
          <c:y val="0.18943339603775947"/>
          <c:w val="0.33753010990155075"/>
          <c:h val="5.111063157710450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sz="1600">
                <a:solidFill>
                  <a:schemeClr val="tx1"/>
                </a:solidFill>
              </a:rPr>
              <a:t>География приема иностранных студентов</a:t>
            </a:r>
          </a:p>
        </c:rich>
      </c:tx>
      <c:layout>
        <c:manualLayout>
          <c:xMode val="edge"/>
          <c:yMode val="edge"/>
          <c:x val="0.18223266449490164"/>
          <c:y val="7.84013370617524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8852558266251562"/>
          <c:y val="0.27819407767411836"/>
          <c:w val="0.62960093235316716"/>
          <c:h val="0.44511011272301426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EFC-5D42-86C6-78621CDDB667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EFC-5D42-86C6-78621CDDB667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EFC-5D42-86C6-78621CDDB667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7EFC-5D42-86C6-78621CDDB667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7EFC-5D42-86C6-78621CDDB667}"/>
              </c:ext>
            </c:extLst>
          </c:dPt>
          <c:dLbls>
            <c:dLbl>
              <c:idx val="0"/>
              <c:layout>
                <c:manualLayout>
                  <c:x val="-0.12938030182721663"/>
                  <c:y val="-8.885484866998613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7AEC08C6-7C33-DB4B-A1E9-525DEE60769D}" type="CATEGORYNAME">
                      <a:rPr lang="ru-RU" smtClean="0">
                        <a:solidFill>
                          <a:schemeClr val="tx1"/>
                        </a:solidFill>
                      </a:rPr>
                      <a:pPr>
                        <a:defRPr sz="1400" b="1">
                          <a:solidFill>
                            <a:schemeClr val="tx1"/>
                          </a:solidFill>
                        </a:defRPr>
                      </a:pPr>
                      <a:t>[ИМЯ КАТЕГОРИИ]</a:t>
                    </a:fld>
                    <a:endParaRPr lang="ru-RU" baseline="0" dirty="0">
                      <a:solidFill>
                        <a:schemeClr val="tx1"/>
                      </a:solidFill>
                    </a:endParaRPr>
                  </a:p>
                  <a:p>
                    <a:pPr>
                      <a:defRPr sz="1400" b="1">
                        <a:solidFill>
                          <a:schemeClr val="tx1"/>
                        </a:solidFill>
                      </a:defRPr>
                    </a:pPr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7EFC-5D42-86C6-78621CDDB667}"/>
                </c:ext>
              </c:extLst>
            </c:dLbl>
            <c:dLbl>
              <c:idx val="1"/>
              <c:layout>
                <c:manualLayout>
                  <c:x val="0.12568372177501028"/>
                  <c:y val="-0.1358956509070376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dirty="0">
                        <a:solidFill>
                          <a:schemeClr val="tx1"/>
                        </a:solidFill>
                      </a:rPr>
                      <a:t>Страны СНГ</a:t>
                    </a:r>
                    <a:endParaRPr lang="ru-RU" baseline="0" dirty="0">
                      <a:solidFill>
                        <a:schemeClr val="tx1"/>
                      </a:solidFill>
                    </a:endParaRPr>
                  </a:p>
                  <a:p>
                    <a:pPr>
                      <a:defRPr sz="1400" b="1">
                        <a:solidFill>
                          <a:schemeClr val="tx1"/>
                        </a:solidFill>
                      </a:defRPr>
                    </a:pPr>
                    <a:endParaRPr lang="ru-RU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7EFC-5D42-86C6-78621CDDB667}"/>
                </c:ext>
              </c:extLst>
            </c:dLbl>
            <c:dLbl>
              <c:idx val="2"/>
              <c:layout>
                <c:manualLayout>
                  <c:x val="0.24767086349781464"/>
                  <c:y val="0.1123752497885117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400" dirty="0"/>
                      <a:t>Страны Африки</a:t>
                    </a:r>
                    <a:endParaRPr lang="ru-RU" sz="1400" baseline="0" dirty="0"/>
                  </a:p>
                  <a:p>
                    <a:pPr>
                      <a:defRPr sz="1400" b="1">
                        <a:solidFill>
                          <a:schemeClr val="tx1"/>
                        </a:solidFill>
                      </a:defRPr>
                    </a:pPr>
                    <a:endParaRPr lang="ru-RU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7EFC-5D42-86C6-78621CDDB667}"/>
                </c:ext>
              </c:extLst>
            </c:dLbl>
            <c:dLbl>
              <c:idx val="3"/>
              <c:layout>
                <c:manualLayout>
                  <c:x val="1.2938030182721688E-2"/>
                  <c:y val="0.1750964223268076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400" dirty="0">
                        <a:solidFill>
                          <a:schemeClr val="tx1"/>
                        </a:solidFill>
                      </a:rPr>
                      <a:t>Страны Ближнего Востока</a:t>
                    </a:r>
                    <a:endParaRPr lang="ru-RU" sz="1400" baseline="0" dirty="0">
                      <a:solidFill>
                        <a:schemeClr val="tx1"/>
                      </a:solidFill>
                    </a:endParaRPr>
                  </a:p>
                  <a:p>
                    <a:pPr>
                      <a:defRPr sz="1400" b="1">
                        <a:solidFill>
                          <a:schemeClr val="tx1"/>
                        </a:solidFill>
                      </a:defRPr>
                    </a:pPr>
                    <a:endParaRPr lang="ru-RU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9404460578738906"/>
                      <c:h val="0.2007858242151481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7-7EFC-5D42-86C6-78621CDDB667}"/>
                </c:ext>
              </c:extLst>
            </c:dLbl>
            <c:dLbl>
              <c:idx val="4"/>
              <c:layout>
                <c:manualLayout>
                  <c:x val="-0.23658112334119608"/>
                  <c:y val="0.1620294299276217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B15A2D5C-29BA-D345-A9F4-66CC6AE07EDF}" type="CATEGORYNAME">
                      <a:rPr lang="ru-RU" sz="1400" smtClean="0">
                        <a:solidFill>
                          <a:schemeClr val="tx1"/>
                        </a:solidFill>
                      </a:rPr>
                      <a:pPr>
                        <a:defRPr sz="1400" b="1">
                          <a:solidFill>
                            <a:schemeClr val="tx1"/>
                          </a:solidFill>
                        </a:defRPr>
                      </a:pPr>
                      <a:t>[ИМЯ КАТЕГОРИИ]</a:t>
                    </a:fld>
                    <a:endParaRPr lang="ru-RU" sz="1400" baseline="0" dirty="0">
                      <a:solidFill>
                        <a:schemeClr val="tx1"/>
                      </a:solidFill>
                    </a:endParaRPr>
                  </a:p>
                  <a:p>
                    <a:pPr>
                      <a:defRPr sz="1400" b="1">
                        <a:solidFill>
                          <a:schemeClr val="tx1"/>
                        </a:solidFill>
                      </a:defRPr>
                    </a:pPr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7EFC-5D42-86C6-78621CDDB66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Китай</c:v>
                </c:pt>
                <c:pt idx="1">
                  <c:v>СНГ</c:v>
                </c:pt>
                <c:pt idx="2">
                  <c:v>Африка</c:v>
                </c:pt>
                <c:pt idx="3">
                  <c:v>Ближний Восток</c:v>
                </c:pt>
                <c:pt idx="4">
                  <c:v>Другие страны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923</c:v>
                </c:pt>
                <c:pt idx="1">
                  <c:v>618</c:v>
                </c:pt>
                <c:pt idx="2">
                  <c:v>146</c:v>
                </c:pt>
                <c:pt idx="3">
                  <c:v>91</c:v>
                </c:pt>
                <c:pt idx="4">
                  <c:v>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7EFC-5D42-86C6-78621CDDB667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204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02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02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0.18082</cdr:x>
      <cdr:y>0.45321</cdr:y>
    </cdr:from>
    <cdr:to>
      <cdr:x>0.35052</cdr:x>
      <cdr:y>0.52288</cdr:y>
    </cdr:to>
    <cdr:sp macro="" textlink="">
      <cdr:nvSpPr>
        <cdr:cNvPr id="2" name="TextBox 24">
          <a:extLst xmlns:a="http://schemas.openxmlformats.org/drawingml/2006/main">
            <a:ext uri="{FF2B5EF4-FFF2-40B4-BE49-F238E27FC236}">
              <a16:creationId xmlns:a16="http://schemas.microsoft.com/office/drawing/2014/main" id="{E78819EF-1EDD-265F-20F6-63E472F6E22E}"/>
            </a:ext>
          </a:extLst>
        </cdr:cNvPr>
        <cdr:cNvSpPr txBox="1"/>
      </cdr:nvSpPr>
      <cdr:spPr>
        <a:xfrm xmlns:a="http://schemas.openxmlformats.org/drawingml/2006/main">
          <a:off x="621225" y="2202420"/>
          <a:ext cx="583020" cy="33855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600" b="1" dirty="0">
              <a:solidFill>
                <a:schemeClr val="bg1"/>
              </a:solidFill>
            </a:rPr>
            <a:t>50%</a:t>
          </a:r>
        </a:p>
      </cdr:txBody>
    </cdr:sp>
  </cdr:relSizeAnchor>
  <cdr:relSizeAnchor xmlns:cdr="http://schemas.openxmlformats.org/drawingml/2006/chartDrawing">
    <cdr:from>
      <cdr:x>0.34995</cdr:x>
      <cdr:y>0.61978</cdr:y>
    </cdr:from>
    <cdr:to>
      <cdr:x>0.51965</cdr:x>
      <cdr:y>0.68945</cdr:y>
    </cdr:to>
    <cdr:sp macro="" textlink="">
      <cdr:nvSpPr>
        <cdr:cNvPr id="3" name="TextBox 24">
          <a:extLst xmlns:a="http://schemas.openxmlformats.org/drawingml/2006/main">
            <a:ext uri="{FF2B5EF4-FFF2-40B4-BE49-F238E27FC236}">
              <a16:creationId xmlns:a16="http://schemas.microsoft.com/office/drawing/2014/main" id="{874C7490-78A2-CBEB-68DA-785448AD7B83}"/>
            </a:ext>
          </a:extLst>
        </cdr:cNvPr>
        <cdr:cNvSpPr txBox="1"/>
      </cdr:nvSpPr>
      <cdr:spPr>
        <a:xfrm xmlns:a="http://schemas.openxmlformats.org/drawingml/2006/main">
          <a:off x="1202282" y="3011889"/>
          <a:ext cx="583020" cy="33855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600" b="1" dirty="0">
              <a:solidFill>
                <a:schemeClr val="bg1"/>
              </a:solidFill>
            </a:rPr>
            <a:t>4</a:t>
          </a:r>
          <a:r>
            <a:rPr lang="ru-RU" sz="1600" b="1" dirty="0">
              <a:solidFill>
                <a:schemeClr val="bg1"/>
              </a:solidFill>
            </a:rPr>
            <a:t>%</a:t>
          </a:r>
        </a:p>
      </cdr:txBody>
    </cdr:sp>
  </cdr:relSizeAnchor>
  <cdr:relSizeAnchor xmlns:cdr="http://schemas.openxmlformats.org/drawingml/2006/chartDrawing">
    <cdr:from>
      <cdr:x>0.52144</cdr:x>
      <cdr:y>0.61978</cdr:y>
    </cdr:from>
    <cdr:to>
      <cdr:x>0.69114</cdr:x>
      <cdr:y>0.68945</cdr:y>
    </cdr:to>
    <cdr:sp macro="" textlink="">
      <cdr:nvSpPr>
        <cdr:cNvPr id="4" name="TextBox 24">
          <a:extLst xmlns:a="http://schemas.openxmlformats.org/drawingml/2006/main">
            <a:ext uri="{FF2B5EF4-FFF2-40B4-BE49-F238E27FC236}">
              <a16:creationId xmlns:a16="http://schemas.microsoft.com/office/drawing/2014/main" id="{874C7490-78A2-CBEB-68DA-785448AD7B83}"/>
            </a:ext>
          </a:extLst>
        </cdr:cNvPr>
        <cdr:cNvSpPr txBox="1"/>
      </cdr:nvSpPr>
      <cdr:spPr>
        <a:xfrm xmlns:a="http://schemas.openxmlformats.org/drawingml/2006/main">
          <a:off x="1791462" y="3011889"/>
          <a:ext cx="583020" cy="33855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600" b="1" dirty="0">
              <a:solidFill>
                <a:schemeClr val="bg1"/>
              </a:solidFill>
            </a:rPr>
            <a:t>8</a:t>
          </a:r>
          <a:r>
            <a:rPr lang="ru-RU" sz="1600" b="1" dirty="0">
              <a:solidFill>
                <a:schemeClr val="bg1"/>
              </a:solidFill>
            </a:rPr>
            <a:t>%</a:t>
          </a:r>
        </a:p>
      </cdr:txBody>
    </cdr:sp>
  </cdr:relSizeAnchor>
  <cdr:relSizeAnchor xmlns:cdr="http://schemas.openxmlformats.org/drawingml/2006/chartDrawing">
    <cdr:from>
      <cdr:x>0.65704</cdr:x>
      <cdr:y>0.47112</cdr:y>
    </cdr:from>
    <cdr:to>
      <cdr:x>0.82674</cdr:x>
      <cdr:y>0.54079</cdr:y>
    </cdr:to>
    <cdr:sp macro="" textlink="">
      <cdr:nvSpPr>
        <cdr:cNvPr id="5" name="TextBox 24">
          <a:extLst xmlns:a="http://schemas.openxmlformats.org/drawingml/2006/main">
            <a:ext uri="{FF2B5EF4-FFF2-40B4-BE49-F238E27FC236}">
              <a16:creationId xmlns:a16="http://schemas.microsoft.com/office/drawing/2014/main" id="{874C7490-78A2-CBEB-68DA-785448AD7B83}"/>
            </a:ext>
          </a:extLst>
        </cdr:cNvPr>
        <cdr:cNvSpPr txBox="1"/>
      </cdr:nvSpPr>
      <cdr:spPr>
        <a:xfrm xmlns:a="http://schemas.openxmlformats.org/drawingml/2006/main">
          <a:off x="2257337" y="2289460"/>
          <a:ext cx="583020" cy="33855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600" b="1" dirty="0">
              <a:solidFill>
                <a:schemeClr val="bg1"/>
              </a:solidFill>
            </a:rPr>
            <a:t>33</a:t>
          </a:r>
          <a:r>
            <a:rPr lang="ru-RU" sz="1600" b="1" dirty="0">
              <a:solidFill>
                <a:schemeClr val="bg1"/>
              </a:solidFill>
            </a:rPr>
            <a:t>%</a:t>
          </a:r>
        </a:p>
      </cdr:txBody>
    </cdr:sp>
  </cdr:relSizeAnchor>
  <cdr:relSizeAnchor xmlns:cdr="http://schemas.openxmlformats.org/drawingml/2006/chartDrawing">
    <cdr:from>
      <cdr:x>0.42702</cdr:x>
      <cdr:y>0.6489</cdr:y>
    </cdr:from>
    <cdr:to>
      <cdr:x>0.59672</cdr:x>
      <cdr:y>0.71857</cdr:y>
    </cdr:to>
    <cdr:sp macro="" textlink="">
      <cdr:nvSpPr>
        <cdr:cNvPr id="6" name="TextBox 24">
          <a:extLst xmlns:a="http://schemas.openxmlformats.org/drawingml/2006/main">
            <a:ext uri="{FF2B5EF4-FFF2-40B4-BE49-F238E27FC236}">
              <a16:creationId xmlns:a16="http://schemas.microsoft.com/office/drawing/2014/main" id="{19D9DDF8-EC7E-F559-C2C1-A1DB25867367}"/>
            </a:ext>
          </a:extLst>
        </cdr:cNvPr>
        <cdr:cNvSpPr txBox="1"/>
      </cdr:nvSpPr>
      <cdr:spPr>
        <a:xfrm xmlns:a="http://schemas.openxmlformats.org/drawingml/2006/main">
          <a:off x="1467084" y="3153407"/>
          <a:ext cx="583020" cy="33855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600" b="1" dirty="0">
              <a:solidFill>
                <a:schemeClr val="bg1"/>
              </a:solidFill>
            </a:rPr>
            <a:t>4</a:t>
          </a:r>
          <a:r>
            <a:rPr lang="ru-RU" sz="1600" b="1" dirty="0">
              <a:solidFill>
                <a:schemeClr val="bg1"/>
              </a:solidFill>
            </a:rPr>
            <a:t>%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D70B95-BB66-4CEF-A06C-A7A89A6714E9}" type="datetimeFigureOut">
              <a:rPr lang="ru-RU" smtClean="0"/>
              <a:t>12.11.2024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601785-E4A3-4A65-98CD-8E91A24B5A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0711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d9ef09dbe3_1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9875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d9ef09dbe3_1_31:notes"/>
          <p:cNvSpPr txBox="1">
            <a:spLocks noGrp="1"/>
          </p:cNvSpPr>
          <p:nvPr>
            <p:ph type="body" idx="1"/>
          </p:nvPr>
        </p:nvSpPr>
        <p:spPr>
          <a:xfrm>
            <a:off x="679768" y="4715155"/>
            <a:ext cx="5438140" cy="4466987"/>
          </a:xfrm>
          <a:prstGeom prst="rect">
            <a:avLst/>
          </a:prstGeom>
        </p:spPr>
        <p:txBody>
          <a:bodyPr spcFirstLastPara="1" wrap="square" lIns="92102" tIns="92102" rIns="92102" bIns="92102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d9ef09dbe3_1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d9ef09dbe3_1_26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54;p13">
            <a:extLst>
              <a:ext uri="{FF2B5EF4-FFF2-40B4-BE49-F238E27FC236}">
                <a16:creationId xmlns:a16="http://schemas.microsoft.com/office/drawing/2014/main" id="{9B090D36-CDBF-394A-B2A9-03D3427CF75D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1"/>
            <a:ext cx="12191999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095999" y="1122363"/>
            <a:ext cx="5161935" cy="2554902"/>
          </a:xfrm>
        </p:spPr>
        <p:txBody>
          <a:bodyPr anchor="b">
            <a:normAutofit/>
          </a:bodyPr>
          <a:lstStyle>
            <a:lvl1pPr algn="l">
              <a:defRPr sz="3200" b="1" i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095998" y="3824747"/>
            <a:ext cx="5378245" cy="1442884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3581401" y="6351229"/>
            <a:ext cx="2743200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9724C-2533-4565-8C8A-D0ECB72538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387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78;p16">
            <a:extLst>
              <a:ext uri="{FF2B5EF4-FFF2-40B4-BE49-F238E27FC236}">
                <a16:creationId xmlns:a16="http://schemas.microsoft.com/office/drawing/2014/main" id="{E1C9FED8-F5D9-8C4E-B5F2-1207436C64F7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65;p14">
            <a:extLst>
              <a:ext uri="{FF2B5EF4-FFF2-40B4-BE49-F238E27FC236}">
                <a16:creationId xmlns:a16="http://schemas.microsoft.com/office/drawing/2014/main" id="{102C3675-2CDD-F447-AE6B-80AAE91D0FB9}"/>
              </a:ext>
            </a:extLst>
          </p:cNvPr>
          <p:cNvSpPr txBox="1"/>
          <p:nvPr userDrawn="1"/>
        </p:nvSpPr>
        <p:spPr>
          <a:xfrm>
            <a:off x="204215" y="30351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1600" b="1">
                <a:solidFill>
                  <a:srgbClr val="595959"/>
                </a:solidFill>
              </a:rPr>
              <a:t>‹#›</a:t>
            </a:fld>
            <a:endParaRPr sz="1600" b="1" dirty="0">
              <a:solidFill>
                <a:srgbClr val="595959"/>
              </a:solidFill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E36848EB-E92D-2243-AD68-CEE3B03C9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2185" y="146357"/>
            <a:ext cx="10515600" cy="707923"/>
          </a:xfrm>
        </p:spPr>
        <p:txBody>
          <a:bodyPr>
            <a:normAutofit/>
          </a:bodyPr>
          <a:lstStyle>
            <a:lvl1pPr>
              <a:defRPr sz="2800" b="1" i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551625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9;p15">
            <a:extLst>
              <a:ext uri="{FF2B5EF4-FFF2-40B4-BE49-F238E27FC236}">
                <a16:creationId xmlns:a16="http://schemas.microsoft.com/office/drawing/2014/main" id="{3ECD1691-8EA5-6848-99BE-9185D693A9C9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65;p14">
            <a:extLst>
              <a:ext uri="{FF2B5EF4-FFF2-40B4-BE49-F238E27FC236}">
                <a16:creationId xmlns:a16="http://schemas.microsoft.com/office/drawing/2014/main" id="{102C3675-2CDD-F447-AE6B-80AAE91D0FB9}"/>
              </a:ext>
            </a:extLst>
          </p:cNvPr>
          <p:cNvSpPr txBox="1"/>
          <p:nvPr userDrawn="1"/>
        </p:nvSpPr>
        <p:spPr>
          <a:xfrm>
            <a:off x="204215" y="30351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1600" b="1">
                <a:solidFill>
                  <a:srgbClr val="595959"/>
                </a:solidFill>
              </a:rPr>
              <a:t>‹#›</a:t>
            </a:fld>
            <a:endParaRPr sz="1600" b="1" dirty="0">
              <a:solidFill>
                <a:srgbClr val="595959"/>
              </a:solidFill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E36848EB-E92D-2243-AD68-CEE3B03C9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2185" y="146357"/>
            <a:ext cx="10515600" cy="707923"/>
          </a:xfrm>
        </p:spPr>
        <p:txBody>
          <a:bodyPr>
            <a:normAutofit/>
          </a:bodyPr>
          <a:lstStyle>
            <a:lvl1pPr>
              <a:defRPr sz="2800" b="1" i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8801803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60;p14">
            <a:extLst>
              <a:ext uri="{FF2B5EF4-FFF2-40B4-BE49-F238E27FC236}">
                <a16:creationId xmlns:a16="http://schemas.microsoft.com/office/drawing/2014/main" id="{3E59ED94-31CA-984B-BA7B-AC461581D731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2185" y="146357"/>
            <a:ext cx="10515600" cy="707923"/>
          </a:xfrm>
        </p:spPr>
        <p:txBody>
          <a:bodyPr>
            <a:normAutofit/>
          </a:bodyPr>
          <a:lstStyle>
            <a:lvl1pPr>
              <a:defRPr sz="2800" b="1" i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7" name="Google Shape;65;p14">
            <a:extLst>
              <a:ext uri="{FF2B5EF4-FFF2-40B4-BE49-F238E27FC236}">
                <a16:creationId xmlns:a16="http://schemas.microsoft.com/office/drawing/2014/main" id="{693F408B-EFFD-5A42-BA2E-E3C4DF1D93BD}"/>
              </a:ext>
            </a:extLst>
          </p:cNvPr>
          <p:cNvSpPr txBox="1"/>
          <p:nvPr userDrawn="1"/>
        </p:nvSpPr>
        <p:spPr>
          <a:xfrm>
            <a:off x="204215" y="30351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1600" b="1">
                <a:solidFill>
                  <a:srgbClr val="595959"/>
                </a:solidFill>
              </a:rPr>
              <a:t>‹#›</a:t>
            </a:fld>
            <a:endParaRPr sz="1600" b="1"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9835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87;p17">
            <a:extLst>
              <a:ext uri="{FF2B5EF4-FFF2-40B4-BE49-F238E27FC236}">
                <a16:creationId xmlns:a16="http://schemas.microsoft.com/office/drawing/2014/main" id="{1CD7A819-1133-CA47-8CCE-0EAFC189D19C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Рисунок 2">
            <a:extLst>
              <a:ext uri="{FF2B5EF4-FFF2-40B4-BE49-F238E27FC236}">
                <a16:creationId xmlns:a16="http://schemas.microsoft.com/office/drawing/2014/main" id="{740D55E4-691B-4547-AE9F-1E32148AE1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484671"/>
            <a:ext cx="3831772" cy="537332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13" name="Google Shape;65;p14">
            <a:extLst>
              <a:ext uri="{FF2B5EF4-FFF2-40B4-BE49-F238E27FC236}">
                <a16:creationId xmlns:a16="http://schemas.microsoft.com/office/drawing/2014/main" id="{102C3675-2CDD-F447-AE6B-80AAE91D0FB9}"/>
              </a:ext>
            </a:extLst>
          </p:cNvPr>
          <p:cNvSpPr txBox="1"/>
          <p:nvPr userDrawn="1"/>
        </p:nvSpPr>
        <p:spPr>
          <a:xfrm>
            <a:off x="204215" y="30351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1600" b="1">
                <a:solidFill>
                  <a:srgbClr val="595959"/>
                </a:solidFill>
              </a:rPr>
              <a:t>‹#›</a:t>
            </a:fld>
            <a:endParaRPr sz="1600" b="1" dirty="0">
              <a:solidFill>
                <a:srgbClr val="595959"/>
              </a:solidFill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E36848EB-E92D-2243-AD68-CEE3B03C9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2185" y="146357"/>
            <a:ext cx="10515600" cy="707923"/>
          </a:xfrm>
        </p:spPr>
        <p:txBody>
          <a:bodyPr>
            <a:normAutofit/>
          </a:bodyPr>
          <a:lstStyle>
            <a:lvl1pPr>
              <a:defRPr sz="2800" b="1" i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124006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98;p18">
            <a:extLst>
              <a:ext uri="{FF2B5EF4-FFF2-40B4-BE49-F238E27FC236}">
                <a16:creationId xmlns:a16="http://schemas.microsoft.com/office/drawing/2014/main" id="{941FC9F6-E918-694F-9280-D8914FA42B7F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65;p14">
            <a:extLst>
              <a:ext uri="{FF2B5EF4-FFF2-40B4-BE49-F238E27FC236}">
                <a16:creationId xmlns:a16="http://schemas.microsoft.com/office/drawing/2014/main" id="{102C3675-2CDD-F447-AE6B-80AAE91D0FB9}"/>
              </a:ext>
            </a:extLst>
          </p:cNvPr>
          <p:cNvSpPr txBox="1"/>
          <p:nvPr userDrawn="1"/>
        </p:nvSpPr>
        <p:spPr>
          <a:xfrm>
            <a:off x="204215" y="30351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1600" b="1">
                <a:solidFill>
                  <a:srgbClr val="595959"/>
                </a:solidFill>
              </a:rPr>
              <a:t>‹#›</a:t>
            </a:fld>
            <a:endParaRPr sz="1600" b="1" dirty="0">
              <a:solidFill>
                <a:srgbClr val="595959"/>
              </a:solidFill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E36848EB-E92D-2243-AD68-CEE3B03C9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2185" y="146357"/>
            <a:ext cx="10515600" cy="707923"/>
          </a:xfrm>
        </p:spPr>
        <p:txBody>
          <a:bodyPr>
            <a:normAutofit/>
          </a:bodyPr>
          <a:lstStyle>
            <a:lvl1pPr>
              <a:defRPr sz="2800" b="1" i="0">
                <a:solidFill>
                  <a:schemeClr val="tx1">
                    <a:lumMod val="75000"/>
                    <a:lumOff val="25000"/>
                  </a:schemeClr>
                </a:solidFill>
                <a:latin typeface="PT Sans" panose="020B0503020203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8743193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125;p20">
            <a:extLst>
              <a:ext uri="{FF2B5EF4-FFF2-40B4-BE49-F238E27FC236}">
                <a16:creationId xmlns:a16="http://schemas.microsoft.com/office/drawing/2014/main" id="{881F4A88-3C73-7840-952A-A8053E4CEE08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9724C-2533-4565-8C8A-D0ECB725388F}" type="slidenum">
              <a:rPr lang="ru-RU" smtClean="0"/>
              <a:t>‹#›</a:t>
            </a:fld>
            <a:endParaRPr lang="ru-RU"/>
          </a:p>
        </p:txBody>
      </p:sp>
      <p:sp>
        <p:nvSpPr>
          <p:cNvPr id="6" name="Google Shape;126;p20">
            <a:extLst>
              <a:ext uri="{FF2B5EF4-FFF2-40B4-BE49-F238E27FC236}">
                <a16:creationId xmlns:a16="http://schemas.microsoft.com/office/drawing/2014/main" id="{5E83CD67-6D8E-5547-8DBF-2E308B975AEE}"/>
              </a:ext>
            </a:extLst>
          </p:cNvPr>
          <p:cNvSpPr txBox="1"/>
          <p:nvPr userDrawn="1"/>
        </p:nvSpPr>
        <p:spPr>
          <a:xfrm>
            <a:off x="652800" y="413200"/>
            <a:ext cx="7686000" cy="121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4200" b="1" i="0" dirty="0">
                <a:solidFill>
                  <a:srgbClr val="FFFFFF"/>
                </a:solidFill>
                <a:latin typeface="PT Sans" panose="020B0503020203020204" pitchFamily="34" charset="0"/>
                <a:ea typeface="Rubik Black"/>
                <a:cs typeface="Rubik Black"/>
                <a:sym typeface="Rubik Light"/>
              </a:rPr>
              <a:t>Спасибо</a:t>
            </a:r>
            <a:endParaRPr sz="4200" b="1" i="0" dirty="0">
              <a:solidFill>
                <a:srgbClr val="FFFFFF"/>
              </a:solidFill>
              <a:latin typeface="PT Sans" panose="020B0503020203020204" pitchFamily="34" charset="0"/>
              <a:ea typeface="Rubik Black"/>
              <a:cs typeface="Rubik Black"/>
              <a:sym typeface="Rubik Light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4200" b="1" i="0" dirty="0">
                <a:solidFill>
                  <a:srgbClr val="FFFFFF"/>
                </a:solidFill>
                <a:latin typeface="PT Sans" panose="020B0503020203020204" pitchFamily="34" charset="0"/>
                <a:ea typeface="Rubik Black"/>
                <a:cs typeface="Rubik Black"/>
                <a:sym typeface="Rubik Light"/>
              </a:rPr>
              <a:t>за внимание!</a:t>
            </a:r>
            <a:endParaRPr sz="4200" b="1" i="0" dirty="0">
              <a:solidFill>
                <a:srgbClr val="FFFFFF"/>
              </a:solidFill>
              <a:latin typeface="PT Sans" panose="020B0503020203020204" pitchFamily="34" charset="0"/>
              <a:ea typeface="Rubik Black"/>
              <a:cs typeface="Rubik Black"/>
              <a:sym typeface="Rubik Light"/>
            </a:endParaRPr>
          </a:p>
        </p:txBody>
      </p:sp>
    </p:spTree>
    <p:extLst>
      <p:ext uri="{BB962C8B-B14F-4D97-AF65-F5344CB8AC3E}">
        <p14:creationId xmlns:p14="http://schemas.microsoft.com/office/powerpoint/2010/main" val="3599264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ru" smtClean="0"/>
              <a:pPr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25449622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69724C-2533-4565-8C8A-D0ECB72538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5847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4" r:id="rId4"/>
    <p:sldLayoutId id="2147483662" r:id="rId5"/>
    <p:sldLayoutId id="2147483661" r:id="rId6"/>
    <p:sldLayoutId id="2147483655" r:id="rId7"/>
    <p:sldLayoutId id="2147483663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12" Type="http://schemas.openxmlformats.org/officeDocument/2006/relationships/image" Target="../media/image31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11" Type="http://schemas.openxmlformats.org/officeDocument/2006/relationships/image" Target="../media/image30.jpeg"/><Relationship Id="rId5" Type="http://schemas.openxmlformats.org/officeDocument/2006/relationships/image" Target="../media/image24.jpeg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7" Type="http://schemas.openxmlformats.org/officeDocument/2006/relationships/image" Target="../media/image37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5"/>
          <p:cNvSpPr txBox="1"/>
          <p:nvPr/>
        </p:nvSpPr>
        <p:spPr>
          <a:xfrm>
            <a:off x="6861071" y="2745499"/>
            <a:ext cx="5093862" cy="1367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spcBef>
                <a:spcPts val="133"/>
              </a:spcBef>
            </a:pPr>
            <a:r>
              <a:rPr kumimoji="1" lang="ru-RU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Продвижение вуза в цифровом пространстве для обеспечения набора иностранных студентов</a:t>
            </a:r>
          </a:p>
        </p:txBody>
      </p:sp>
      <p:sp>
        <p:nvSpPr>
          <p:cNvPr id="7" name="object 40">
            <a:extLst>
              <a:ext uri="{FF2B5EF4-FFF2-40B4-BE49-F238E27FC236}">
                <a16:creationId xmlns:a16="http://schemas.microsoft.com/office/drawing/2014/main" id="{A8BB30CB-9EFE-EA4A-A35E-27710F52196A}"/>
              </a:ext>
            </a:extLst>
          </p:cNvPr>
          <p:cNvSpPr txBox="1"/>
          <p:nvPr/>
        </p:nvSpPr>
        <p:spPr>
          <a:xfrm>
            <a:off x="9304774" y="6124877"/>
            <a:ext cx="2238177" cy="225062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0" lvl="0" indent="0" algn="r" defTabSz="511800" rtl="0" eaLnBrk="0" fontAlgn="base" latinLnBrk="0" hangingPunct="0">
              <a:lnSpc>
                <a:spcPct val="100000"/>
              </a:lnSpc>
              <a:spcBef>
                <a:spcPts val="75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14 ноября 2024 г.</a:t>
            </a:r>
            <a:endParaRPr kumimoji="1"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одзаголовок 4">
            <a:extLst>
              <a:ext uri="{FF2B5EF4-FFF2-40B4-BE49-F238E27FC236}">
                <a16:creationId xmlns:a16="http://schemas.microsoft.com/office/drawing/2014/main" id="{B7C55291-49AF-8D42-9F4D-D0DBD45AC1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61071" y="4789905"/>
            <a:ext cx="5093862" cy="657567"/>
          </a:xfrm>
        </p:spPr>
        <p:txBody>
          <a:bodyPr>
            <a:noAutofit/>
          </a:bodyPr>
          <a:lstStyle/>
          <a:p>
            <a:pPr lvl="0" defTabSz="511800" eaLnBrk="0" fontAlgn="base" hangingPunct="0">
              <a:lnSpc>
                <a:spcPts val="192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ru-RU" sz="1600" dirty="0">
                <a:latin typeface="Myriad Pro" panose="020B0503030403020204" pitchFamily="34" charset="0"/>
                <a:cs typeface="Arial" panose="020B0604020202020204" pitchFamily="34" charset="0"/>
              </a:rPr>
              <a:t>БОЧАРОВА Мария</a:t>
            </a:r>
          </a:p>
          <a:p>
            <a:pPr lvl="0" defTabSz="511800" eaLnBrk="0" fontAlgn="base" hangingPunct="0">
              <a:lnSpc>
                <a:spcPts val="192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ru-RU" sz="1600" dirty="0">
                <a:latin typeface="Myriad Pro" panose="020B0503030403020204" pitchFamily="34" charset="0"/>
                <a:cs typeface="Arial" panose="020B0604020202020204" pitchFamily="34" charset="0"/>
              </a:rPr>
              <a:t>Директор центра международного рекрутмента</a:t>
            </a:r>
            <a:br>
              <a:rPr kumimoji="1" lang="ru-RU" sz="1600" dirty="0">
                <a:latin typeface="Myriad Pro" panose="020B0503030403020204" pitchFamily="34" charset="0"/>
                <a:cs typeface="Arial" panose="020B0604020202020204" pitchFamily="34" charset="0"/>
              </a:rPr>
            </a:br>
            <a:r>
              <a:rPr kumimoji="1" lang="ru-RU" sz="1600" dirty="0">
                <a:latin typeface="Myriad Pro" panose="020B0503030403020204" pitchFamily="34" charset="0"/>
                <a:cs typeface="Arial" panose="020B0604020202020204" pitchFamily="34" charset="0"/>
              </a:rPr>
              <a:t>и коммуникаций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F4A300C-D79B-F0DE-573D-DFDAABA804A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2502" y="168101"/>
            <a:ext cx="4559300" cy="16383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92D2D770-3DB7-9045-B9F4-2CB8B4EFF0D1}"/>
              </a:ext>
            </a:extLst>
          </p:cNvPr>
          <p:cNvSpPr/>
          <p:nvPr/>
        </p:nvSpPr>
        <p:spPr>
          <a:xfrm>
            <a:off x="7407799" y="0"/>
            <a:ext cx="486067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FCF365-E174-CB4D-8EE7-62372D4AE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500" dirty="0">
                <a:latin typeface="+mn-lt"/>
              </a:rPr>
              <a:t>Продвижение СПбПУ в </a:t>
            </a:r>
            <a:r>
              <a:rPr lang="en-US" sz="2500" dirty="0">
                <a:latin typeface="+mn-lt"/>
              </a:rPr>
              <a:t>WeChat</a:t>
            </a:r>
            <a:r>
              <a:rPr lang="ru-RU" sz="2500" dirty="0">
                <a:latin typeface="+mn-lt"/>
              </a:rPr>
              <a:t> 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8818AD10-FD62-8E4E-8522-42FB8D5DF64D}"/>
              </a:ext>
            </a:extLst>
          </p:cNvPr>
          <p:cNvSpPr/>
          <p:nvPr/>
        </p:nvSpPr>
        <p:spPr>
          <a:xfrm>
            <a:off x="645822" y="736296"/>
            <a:ext cx="5800883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9263"/>
            <a:endParaRPr lang="ru-RU" dirty="0"/>
          </a:p>
          <a:p>
            <a:pPr marL="849313"/>
            <a:r>
              <a:rPr lang="en-US" sz="2800" b="1" dirty="0">
                <a:solidFill>
                  <a:srgbClr val="008000"/>
                </a:solidFill>
                <a:latin typeface="Calibri" panose="020F0502020204030204" pitchFamily="34" charset="0"/>
              </a:rPr>
              <a:t>WeChat</a:t>
            </a:r>
            <a:r>
              <a:rPr lang="ru-RU" b="1" dirty="0">
                <a:latin typeface="Calibri" panose="020F0502020204030204" pitchFamily="34" charset="0"/>
              </a:rPr>
              <a:t> (</a:t>
            </a:r>
            <a:r>
              <a:rPr lang="en" b="1" dirty="0" err="1">
                <a:latin typeface="Calibri" panose="020F0502020204030204" pitchFamily="34" charset="0"/>
              </a:rPr>
              <a:t>Weixin</a:t>
            </a:r>
            <a:r>
              <a:rPr lang="ru-RU" b="1" dirty="0">
                <a:latin typeface="Calibri" panose="020F0502020204030204" pitchFamily="34" charset="0"/>
              </a:rPr>
              <a:t>) – многофункциональный мессенджер</a:t>
            </a:r>
          </a:p>
          <a:p>
            <a:pPr marL="184150" indent="-174625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TOP-2</a:t>
            </a:r>
            <a:r>
              <a:rPr lang="ru-RU" dirty="0">
                <a:latin typeface="Calibri" panose="020F0502020204030204" pitchFamily="34" charset="0"/>
              </a:rPr>
              <a:t> по популярности мессенджер в мире –  1.2 млрд активных пользователей </a:t>
            </a:r>
          </a:p>
          <a:p>
            <a:pPr marL="184150" indent="-174625">
              <a:buFont typeface="Arial" panose="020B0604020202020204" pitchFamily="34" charset="0"/>
              <a:buChar char="•"/>
            </a:pPr>
            <a:r>
              <a:rPr lang="ru-RU" dirty="0">
                <a:latin typeface="Calibri" panose="020F0502020204030204" pitchFamily="34" charset="0"/>
              </a:rPr>
              <a:t>Самый популярный мессенджер в Китае – используют более 90% китайцев</a:t>
            </a:r>
          </a:p>
          <a:p>
            <a:pPr marL="184150" indent="-174625">
              <a:buFont typeface="Arial" panose="020B0604020202020204" pitchFamily="34" charset="0"/>
              <a:buChar char="•"/>
            </a:pPr>
            <a:r>
              <a:rPr lang="ru-RU" dirty="0">
                <a:latin typeface="Calibri" panose="020F0502020204030204" pitchFamily="34" charset="0"/>
              </a:rPr>
              <a:t>Платформа для бизнеса – более 10 млн. компаний ведут бизнес в </a:t>
            </a:r>
            <a:r>
              <a:rPr lang="en" dirty="0">
                <a:latin typeface="Calibri" panose="020F0502020204030204" pitchFamily="34" charset="0"/>
              </a:rPr>
              <a:t>WeChat</a:t>
            </a:r>
            <a:endParaRPr lang="ru-RU" dirty="0">
              <a:latin typeface="Calibri" panose="020F0502020204030204" pitchFamily="34" charset="0"/>
            </a:endParaRPr>
          </a:p>
          <a:p>
            <a:pPr marL="9525"/>
            <a:endParaRPr lang="en-US" b="1" dirty="0">
              <a:solidFill>
                <a:srgbClr val="008000"/>
              </a:solidFill>
              <a:latin typeface="Calibri" panose="020F0502020204030204" pitchFamily="34" charset="0"/>
            </a:endParaRPr>
          </a:p>
          <a:p>
            <a:pPr marL="9525"/>
            <a:r>
              <a:rPr lang="ru-RU" b="1" dirty="0">
                <a:solidFill>
                  <a:srgbClr val="008000"/>
                </a:solidFill>
                <a:latin typeface="Calibri" panose="020F0502020204030204" pitchFamily="34" charset="0"/>
              </a:rPr>
              <a:t>Вузы РФ, имеющие аккаунт в </a:t>
            </a:r>
            <a:r>
              <a:rPr lang="en-US" b="1" dirty="0">
                <a:solidFill>
                  <a:srgbClr val="008000"/>
                </a:solidFill>
                <a:latin typeface="Calibri" panose="020F0502020204030204" pitchFamily="34" charset="0"/>
              </a:rPr>
              <a:t>WeChat</a:t>
            </a:r>
            <a:r>
              <a:rPr lang="ru-RU" b="1" dirty="0">
                <a:solidFill>
                  <a:srgbClr val="008000"/>
                </a:solidFill>
                <a:latin typeface="Calibri" panose="020F0502020204030204" pitchFamily="34" charset="0"/>
              </a:rPr>
              <a:t>:</a:t>
            </a:r>
          </a:p>
          <a:p>
            <a:pPr marL="9525"/>
            <a:r>
              <a:rPr lang="ru-RU" dirty="0">
                <a:latin typeface="Calibri" panose="020F0502020204030204" pitchFamily="34" charset="0"/>
              </a:rPr>
              <a:t>МГУ, ВШЭ, ТПУ, РУДН, </a:t>
            </a:r>
            <a:r>
              <a:rPr lang="ru-RU" b="1" i="0" u="none" strike="noStrike" dirty="0">
                <a:effectLst/>
                <a:latin typeface="YS Text"/>
              </a:rPr>
              <a:t>СПбПУ </a:t>
            </a:r>
            <a:r>
              <a:rPr lang="ru-RU" i="0" u="none" strike="noStrike" dirty="0">
                <a:effectLst/>
                <a:latin typeface="YS Text"/>
              </a:rPr>
              <a:t>и др. </a:t>
            </a:r>
            <a:endParaRPr lang="ru-RU" dirty="0">
              <a:latin typeface="Calibri" panose="020F0502020204030204" pitchFamily="34" charset="0"/>
            </a:endParaRPr>
          </a:p>
          <a:p>
            <a:pPr marL="9525">
              <a:tabLst>
                <a:tab pos="5461000" algn="l"/>
              </a:tabLst>
            </a:pPr>
            <a:endParaRPr lang="ru-RU" b="1" dirty="0">
              <a:solidFill>
                <a:srgbClr val="008000"/>
              </a:solidFill>
              <a:latin typeface="Calibri" panose="020F0502020204030204" pitchFamily="34" charset="0"/>
            </a:endParaRPr>
          </a:p>
          <a:p>
            <a:pPr marL="9525">
              <a:tabLst>
                <a:tab pos="5461000" algn="l"/>
              </a:tabLst>
            </a:pPr>
            <a:r>
              <a:rPr lang="ru-RU" b="1" dirty="0">
                <a:solidFill>
                  <a:srgbClr val="008000"/>
                </a:solidFill>
                <a:latin typeface="Calibri" panose="020F0502020204030204" pitchFamily="34" charset="0"/>
              </a:rPr>
              <a:t>Аккаунт СПбПУ в </a:t>
            </a:r>
            <a:r>
              <a:rPr lang="en-US" b="1" dirty="0">
                <a:solidFill>
                  <a:srgbClr val="008000"/>
                </a:solidFill>
                <a:latin typeface="Calibri" panose="020F0502020204030204" pitchFamily="34" charset="0"/>
              </a:rPr>
              <a:t>WeChat</a:t>
            </a:r>
            <a:r>
              <a:rPr lang="ru-RU" b="1" dirty="0">
                <a:solidFill>
                  <a:srgbClr val="008000"/>
                </a:solidFill>
                <a:latin typeface="Calibri" panose="020F0502020204030204" pitchFamily="34" charset="0"/>
              </a:rPr>
              <a:t>:</a:t>
            </a:r>
          </a:p>
          <a:p>
            <a:pPr marL="295275" indent="-247650">
              <a:buFont typeface="Arial" panose="020B0604020202020204" pitchFamily="34" charset="0"/>
              <a:buChar char="•"/>
              <a:tabLst>
                <a:tab pos="5461000" algn="l"/>
              </a:tabLst>
            </a:pPr>
            <a:r>
              <a:rPr lang="ru-RU" dirty="0">
                <a:latin typeface="Calibri" panose="020F0502020204030204" pitchFamily="34" charset="0"/>
              </a:rPr>
              <a:t>Запуск аккаунта </a:t>
            </a:r>
            <a:r>
              <a:rPr lang="ru-RU" dirty="0"/>
              <a:t>при поддержке Представительства </a:t>
            </a:r>
            <a:br>
              <a:rPr lang="ru-RU" dirty="0"/>
            </a:br>
            <a:r>
              <a:rPr lang="ru-RU" dirty="0"/>
              <a:t>СПбПУ в Шанхае </a:t>
            </a:r>
            <a:r>
              <a:rPr lang="ru-RU" dirty="0">
                <a:latin typeface="Calibri" panose="020F0502020204030204" pitchFamily="34" charset="0"/>
              </a:rPr>
              <a:t>– ноябрь 2022 </a:t>
            </a:r>
          </a:p>
          <a:p>
            <a:pPr marL="295275" indent="-247650">
              <a:buFont typeface="Arial" panose="020B0604020202020204" pitchFamily="34" charset="0"/>
              <a:buChar char="•"/>
              <a:tabLst>
                <a:tab pos="5461000" algn="l"/>
              </a:tabLst>
            </a:pPr>
            <a:r>
              <a:rPr lang="ru-RU" dirty="0">
                <a:latin typeface="Calibri" panose="020F0502020204030204" pitchFamily="34" charset="0"/>
              </a:rPr>
              <a:t>Официальный верифицированный в КНР аккаунт</a:t>
            </a:r>
          </a:p>
          <a:p>
            <a:pPr marL="295275" indent="-247650">
              <a:buFont typeface="Arial" panose="020B0604020202020204" pitchFamily="34" charset="0"/>
              <a:buChar char="•"/>
              <a:tabLst>
                <a:tab pos="5461000" algn="l"/>
              </a:tabLst>
            </a:pPr>
            <a:r>
              <a:rPr lang="ru-RU" dirty="0">
                <a:latin typeface="Calibri" panose="020F0502020204030204" pitchFamily="34" charset="0"/>
              </a:rPr>
              <a:t>Стабильный еженедельный постинг</a:t>
            </a:r>
          </a:p>
          <a:p>
            <a:pPr marL="295275" lvl="1" indent="-247650">
              <a:buFont typeface="Arial" panose="020B0604020202020204" pitchFamily="34" charset="0"/>
              <a:buChar char="•"/>
              <a:tabLst>
                <a:tab pos="5461000" algn="l"/>
              </a:tabLst>
            </a:pPr>
            <a:r>
              <a:rPr lang="ru-RU" dirty="0">
                <a:latin typeface="Calibri" panose="020F0502020204030204" pitchFamily="34" charset="0"/>
              </a:rPr>
              <a:t>Органическое наращивание числа подписчиков  (ноябрь 2024 – </a:t>
            </a:r>
            <a:r>
              <a:rPr lang="en" dirty="0">
                <a:latin typeface="Calibri" panose="020F0502020204030204" pitchFamily="34" charset="0"/>
              </a:rPr>
              <a:t>2750 </a:t>
            </a:r>
            <a:r>
              <a:rPr lang="ru-RU" dirty="0">
                <a:latin typeface="Calibri" panose="020F0502020204030204" pitchFamily="34" charset="0"/>
              </a:rPr>
              <a:t>пользователей)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0328844-1DAB-8E0A-6704-92AF81242F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822" y="1068280"/>
            <a:ext cx="719129" cy="719129"/>
          </a:xfrm>
          <a:prstGeom prst="rect">
            <a:avLst/>
          </a:prstGeom>
        </p:spPr>
      </p:pic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4790B7B0-DE5A-A6D6-5E12-8AEEC6882635}"/>
              </a:ext>
            </a:extLst>
          </p:cNvPr>
          <p:cNvGrpSpPr/>
          <p:nvPr/>
        </p:nvGrpSpPr>
        <p:grpSpPr>
          <a:xfrm>
            <a:off x="9297477" y="910056"/>
            <a:ext cx="2590848" cy="5357812"/>
            <a:chOff x="4336026" y="127818"/>
            <a:chExt cx="3254477" cy="6730181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C2A51F91-3192-1CCA-F78B-C4AA592D64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36026" y="127818"/>
              <a:ext cx="3254477" cy="6730181"/>
            </a:xfrm>
            <a:prstGeom prst="rect">
              <a:avLst/>
            </a:prstGeom>
          </p:spPr>
        </p:pic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E03E0C8B-7A29-086C-2D38-B95DCA3E8D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64788" y="952602"/>
              <a:ext cx="2836280" cy="5074183"/>
            </a:xfrm>
            <a:prstGeom prst="rect">
              <a:avLst/>
            </a:prstGeom>
            <a:ln>
              <a:noFill/>
            </a:ln>
            <a:effectLst/>
          </p:spPr>
        </p:pic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9A78147-E345-0DFF-893E-D3ADDD8D164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1544" y="2622860"/>
            <a:ext cx="1630816" cy="31442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E8B139B-F6C4-7BEA-008E-A241B4BA397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5386" y="3706340"/>
            <a:ext cx="1451316" cy="28174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855860B-FF53-C989-16EE-1D83735E50F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8000" y="910056"/>
            <a:ext cx="1479243" cy="1479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5972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2AA95ECA-CBD7-4721-CB61-4B62F4C84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2185" y="146357"/>
            <a:ext cx="10515600" cy="707923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+mn-lt"/>
              </a:rPr>
              <a:t>Контекстная реклама в поисковой системе Go</a:t>
            </a:r>
            <a:r>
              <a:rPr lang="en-US" sz="2400" dirty="0">
                <a:latin typeface="+mn-lt"/>
              </a:rPr>
              <a:t>ogle</a:t>
            </a:r>
            <a:endParaRPr lang="ru-RU" sz="2400" dirty="0">
              <a:latin typeface="+mn-lt"/>
            </a:endParaRP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56EA4585-68C8-D8B2-C5D4-614480137A05}"/>
              </a:ext>
            </a:extLst>
          </p:cNvPr>
          <p:cNvGrpSpPr/>
          <p:nvPr/>
        </p:nvGrpSpPr>
        <p:grpSpPr>
          <a:xfrm>
            <a:off x="7957400" y="2855648"/>
            <a:ext cx="4030385" cy="2507934"/>
            <a:chOff x="2470898" y="2926582"/>
            <a:chExt cx="4920814" cy="3062010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94B32AA3-9AB6-F21E-DF27-77FE6F0D4E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973" t="37164"/>
            <a:stretch/>
          </p:blipFill>
          <p:spPr>
            <a:xfrm>
              <a:off x="6068257" y="2926582"/>
              <a:ext cx="1323455" cy="3062010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67FB2367-864D-AD22-5600-54972D9425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25" t="37164" r="31494"/>
            <a:stretch/>
          </p:blipFill>
          <p:spPr>
            <a:xfrm>
              <a:off x="2470898" y="2926582"/>
              <a:ext cx="3690468" cy="3062010"/>
            </a:xfrm>
            <a:prstGeom prst="rect">
              <a:avLst/>
            </a:prstGeom>
          </p:spPr>
        </p:pic>
      </p:grp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19F25AFB-51B5-CDA0-18EA-C40CF194C2F7}"/>
              </a:ext>
            </a:extLst>
          </p:cNvPr>
          <p:cNvSpPr/>
          <p:nvPr/>
        </p:nvSpPr>
        <p:spPr>
          <a:xfrm>
            <a:off x="397311" y="1043552"/>
            <a:ext cx="47587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525"/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Трафик на сайт в период проведения РК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3C825777-72AF-4E56-DE4A-1D49D8B38B73}"/>
              </a:ext>
            </a:extLst>
          </p:cNvPr>
          <p:cNvSpPr/>
          <p:nvPr/>
        </p:nvSpPr>
        <p:spPr>
          <a:xfrm>
            <a:off x="8756177" y="2340821"/>
            <a:ext cx="26896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525"/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Аудитория во время РК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F34DF47-4042-EBAF-8621-0F6C312E38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11" y="1428159"/>
            <a:ext cx="7367497" cy="3343864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9D633807-3364-7B83-5CB2-B12BA206E471}"/>
              </a:ext>
            </a:extLst>
          </p:cNvPr>
          <p:cNvSpPr/>
          <p:nvPr/>
        </p:nvSpPr>
        <p:spPr>
          <a:xfrm>
            <a:off x="3748034" y="2525487"/>
            <a:ext cx="1286189" cy="1433564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51CCE93-8417-AEEE-B199-2FAD7342E3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37" r="27796" b="462"/>
          <a:stretch/>
        </p:blipFill>
        <p:spPr>
          <a:xfrm>
            <a:off x="218396" y="4109615"/>
            <a:ext cx="2842304" cy="232575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95724E53-7F85-C588-B83E-CAF1EAEE1AB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06"/>
          <a:stretch/>
        </p:blipFill>
        <p:spPr>
          <a:xfrm>
            <a:off x="3677696" y="4853875"/>
            <a:ext cx="1871124" cy="162000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DFA0FBA-B45F-E57C-A929-7B6752AC20D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98" r="4594" b="13514"/>
          <a:stretch/>
        </p:blipFill>
        <p:spPr>
          <a:xfrm>
            <a:off x="5516547" y="4865038"/>
            <a:ext cx="1927596" cy="1570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6900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92D2D770-3DB7-9045-B9F4-2CB8B4EFF0D1}"/>
              </a:ext>
            </a:extLst>
          </p:cNvPr>
          <p:cNvSpPr/>
          <p:nvPr/>
        </p:nvSpPr>
        <p:spPr>
          <a:xfrm>
            <a:off x="7331325" y="0"/>
            <a:ext cx="486067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FCF365-E174-CB4D-8EE7-62372D4AE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>
                <a:latin typeface="+mn-lt"/>
              </a:rPr>
              <a:t>Контекстная реклама в поисковой системе </a:t>
            </a:r>
            <a:r>
              <a:rPr lang="en" sz="2400" dirty="0">
                <a:latin typeface="+mn-lt"/>
              </a:rPr>
              <a:t>BAIDU</a:t>
            </a:r>
            <a:endParaRPr lang="ru-RU" sz="2400" dirty="0">
              <a:latin typeface="+mn-lt"/>
            </a:endParaRP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8818AD10-FD62-8E4E-8522-42FB8D5DF64D}"/>
              </a:ext>
            </a:extLst>
          </p:cNvPr>
          <p:cNvSpPr/>
          <p:nvPr/>
        </p:nvSpPr>
        <p:spPr>
          <a:xfrm>
            <a:off x="313516" y="1115305"/>
            <a:ext cx="6090886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525"/>
            <a:r>
              <a:rPr lang="ru-RU" sz="2000" b="1" dirty="0" err="1">
                <a:latin typeface="Calibri" panose="020F0502020204030204" pitchFamily="34" charset="0"/>
              </a:rPr>
              <a:t>Bai</a:t>
            </a:r>
            <a:r>
              <a:rPr lang="en-US" sz="2000" b="1" dirty="0">
                <a:latin typeface="Calibri" panose="020F0502020204030204" pitchFamily="34" charset="0"/>
              </a:rPr>
              <a:t>du</a:t>
            </a:r>
            <a:r>
              <a:rPr lang="ru-RU" sz="2000" b="1" dirty="0">
                <a:latin typeface="Calibri" panose="020F0502020204030204" pitchFamily="34" charset="0"/>
              </a:rPr>
              <a:t>  – лидер среди китайских поисковых систем</a:t>
            </a:r>
            <a:endParaRPr lang="en-US" sz="2000" b="1" dirty="0">
              <a:latin typeface="Calibri" panose="020F0502020204030204" pitchFamily="34" charset="0"/>
            </a:endParaRPr>
          </a:p>
          <a:p>
            <a:pPr marL="184150" indent="-174625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TOP-4 </a:t>
            </a:r>
            <a:r>
              <a:rPr lang="ru-RU" dirty="0">
                <a:latin typeface="Calibri" panose="020F0502020204030204" pitchFamily="34" charset="0"/>
              </a:rPr>
              <a:t>среди самых популярных поисковиков в мире</a:t>
            </a:r>
            <a:endParaRPr lang="en-US" dirty="0">
              <a:latin typeface="Calibri" panose="020F0502020204030204" pitchFamily="34" charset="0"/>
            </a:endParaRPr>
          </a:p>
          <a:p>
            <a:pPr marL="184150" indent="-174625">
              <a:buFont typeface="Arial" panose="020B0604020202020204" pitchFamily="34" charset="0"/>
              <a:buChar char="•"/>
            </a:pPr>
            <a:r>
              <a:rPr lang="ru-RU" dirty="0">
                <a:latin typeface="Calibri" panose="020F0502020204030204" pitchFamily="34" charset="0"/>
              </a:rPr>
              <a:t>«</a:t>
            </a:r>
            <a:r>
              <a:rPr lang="ru-RU" dirty="0" err="1">
                <a:latin typeface="Calibri" panose="020F0502020204030204" pitchFamily="34" charset="0"/>
              </a:rPr>
              <a:t>Китайски</a:t>
            </a:r>
            <a:r>
              <a:rPr lang="en-US" dirty="0" err="1">
                <a:latin typeface="Calibri" panose="020F0502020204030204" pitchFamily="34" charset="0"/>
              </a:rPr>
              <a:t>й</a:t>
            </a:r>
            <a:r>
              <a:rPr lang="ru-RU" dirty="0">
                <a:latin typeface="Calibri" panose="020F0502020204030204" pitchFamily="34" charset="0"/>
              </a:rPr>
              <a:t> </a:t>
            </a:r>
            <a:r>
              <a:rPr lang="en" dirty="0">
                <a:latin typeface="Calibri" panose="020F0502020204030204" pitchFamily="34" charset="0"/>
              </a:rPr>
              <a:t>Google»</a:t>
            </a:r>
            <a:endParaRPr lang="ru-RU" dirty="0">
              <a:latin typeface="Calibri" panose="020F0502020204030204" pitchFamily="34" charset="0"/>
            </a:endParaRPr>
          </a:p>
          <a:p>
            <a:pPr marL="184150" indent="-174625">
              <a:buFont typeface="Arial" panose="020B0604020202020204" pitchFamily="34" charset="0"/>
              <a:buChar char="•"/>
            </a:pPr>
            <a:r>
              <a:rPr lang="en" dirty="0">
                <a:latin typeface="Calibri" panose="020F0502020204030204" pitchFamily="34" charset="0"/>
              </a:rPr>
              <a:t>Baidu </a:t>
            </a:r>
            <a:r>
              <a:rPr lang="ru-RU" dirty="0">
                <a:latin typeface="Calibri" panose="020F0502020204030204" pitchFamily="34" charset="0"/>
              </a:rPr>
              <a:t>используют &gt;84% пользователей Китая</a:t>
            </a:r>
          </a:p>
          <a:p>
            <a:pPr marL="184150" indent="-174625">
              <a:buFont typeface="Arial" panose="020B0604020202020204" pitchFamily="34" charset="0"/>
              <a:buChar char="•"/>
            </a:pPr>
            <a:r>
              <a:rPr lang="ru-RU" dirty="0">
                <a:latin typeface="Calibri" panose="020F0502020204030204" pitchFamily="34" charset="0"/>
              </a:rPr>
              <a:t>1,6 миллиарда пользователей</a:t>
            </a:r>
          </a:p>
          <a:p>
            <a:pPr marL="184150" indent="-174625">
              <a:buFont typeface="Arial" panose="020B0604020202020204" pitchFamily="34" charset="0"/>
              <a:buChar char="•"/>
            </a:pPr>
            <a:r>
              <a:rPr lang="ru-RU" dirty="0">
                <a:latin typeface="Calibri" panose="020F0502020204030204" pitchFamily="34" charset="0"/>
              </a:rPr>
              <a:t>6 миллиардов ежедневных запросов</a:t>
            </a:r>
          </a:p>
          <a:p>
            <a:pPr marL="9525">
              <a:tabLst>
                <a:tab pos="5461000" algn="l"/>
              </a:tabLst>
            </a:pPr>
            <a:endParaRPr lang="ru-RU" b="1" dirty="0">
              <a:solidFill>
                <a:srgbClr val="008000"/>
              </a:solidFill>
              <a:latin typeface="Calibri" panose="020F0502020204030204" pitchFamily="34" charset="0"/>
            </a:endParaRPr>
          </a:p>
          <a:p>
            <a:pPr marL="9525">
              <a:tabLst>
                <a:tab pos="5461000" algn="l"/>
              </a:tabLst>
            </a:pPr>
            <a:r>
              <a:rPr lang="ru-RU" sz="2000" b="1" dirty="0">
                <a:solidFill>
                  <a:srgbClr val="008000"/>
                </a:solidFill>
                <a:latin typeface="Calibri" panose="020F0502020204030204" pitchFamily="34" charset="0"/>
              </a:rPr>
              <a:t>Контекстная реклама СПбПУ в </a:t>
            </a:r>
            <a:r>
              <a:rPr lang="en-US" sz="2000" b="1" dirty="0">
                <a:solidFill>
                  <a:srgbClr val="008000"/>
                </a:solidFill>
                <a:latin typeface="Calibri" panose="020F0502020204030204" pitchFamily="34" charset="0"/>
              </a:rPr>
              <a:t>Baidu</a:t>
            </a:r>
            <a:r>
              <a:rPr lang="ru-RU" sz="2000" b="1" dirty="0">
                <a:solidFill>
                  <a:srgbClr val="008000"/>
                </a:solidFill>
                <a:latin typeface="Calibri" panose="020F0502020204030204" pitchFamily="34" charset="0"/>
              </a:rPr>
              <a:t>:</a:t>
            </a:r>
          </a:p>
          <a:p>
            <a:pPr marL="295275" indent="-247650">
              <a:buFont typeface="Arial" panose="020B0604020202020204" pitchFamily="34" charset="0"/>
              <a:buChar char="•"/>
              <a:tabLst>
                <a:tab pos="5461000" algn="l"/>
              </a:tabLst>
            </a:pPr>
            <a:r>
              <a:rPr lang="ru-RU" dirty="0">
                <a:latin typeface="Calibri" panose="020F0502020204030204" pitchFamily="34" charset="0"/>
              </a:rPr>
              <a:t>Официальная регистрация в системе </a:t>
            </a:r>
            <a:r>
              <a:rPr lang="ru-RU" dirty="0" err="1">
                <a:latin typeface="Calibri" panose="020F0502020204030204" pitchFamily="34" charset="0"/>
              </a:rPr>
              <a:t>Bai</a:t>
            </a:r>
            <a:r>
              <a:rPr lang="en-US" dirty="0">
                <a:latin typeface="Calibri" panose="020F0502020204030204" pitchFamily="34" charset="0"/>
              </a:rPr>
              <a:t>du</a:t>
            </a:r>
            <a:r>
              <a:rPr lang="ru-RU" dirty="0">
                <a:latin typeface="Calibri" panose="020F0502020204030204" pitchFamily="34" charset="0"/>
              </a:rPr>
              <a:t> в КНР</a:t>
            </a:r>
          </a:p>
          <a:p>
            <a:pPr marL="295275" indent="-247650">
              <a:buFont typeface="Arial" panose="020B0604020202020204" pitchFamily="34" charset="0"/>
              <a:buChar char="•"/>
              <a:tabLst>
                <a:tab pos="5461000" algn="l"/>
              </a:tabLst>
            </a:pPr>
            <a:r>
              <a:rPr lang="ru-RU" dirty="0">
                <a:latin typeface="Calibri" panose="020F0502020204030204" pitchFamily="34" charset="0"/>
              </a:rPr>
              <a:t>Проведение контекстных рекламных кампаний с 2023</a:t>
            </a:r>
          </a:p>
          <a:p>
            <a:pPr marL="295275" lvl="1" indent="-247650">
              <a:buFont typeface="Arial" panose="020B0604020202020204" pitchFamily="34" charset="0"/>
              <a:buChar char="•"/>
              <a:tabLst>
                <a:tab pos="5461000" algn="l"/>
              </a:tabLst>
            </a:pPr>
            <a:r>
              <a:rPr lang="ru-RU" dirty="0"/>
              <a:t>Рекламный </a:t>
            </a:r>
            <a:r>
              <a:rPr lang="ru-RU" dirty="0" err="1"/>
              <a:t>лендинг</a:t>
            </a:r>
            <a:r>
              <a:rPr lang="ru-RU" dirty="0"/>
              <a:t> с хостингом в сети КНР</a:t>
            </a:r>
            <a:r>
              <a:rPr lang="en-US" dirty="0"/>
              <a:t> / </a:t>
            </a:r>
            <a:r>
              <a:rPr lang="ru-RU" dirty="0"/>
              <a:t>с хостингом на платформе </a:t>
            </a:r>
            <a:r>
              <a:rPr lang="en-US" dirty="0"/>
              <a:t>Baidu</a:t>
            </a:r>
            <a:endParaRPr lang="ru-RU" dirty="0"/>
          </a:p>
          <a:p>
            <a:pPr marL="295275" lvl="1" indent="-247650">
              <a:buFont typeface="Arial" panose="020B0604020202020204" pitchFamily="34" charset="0"/>
              <a:buChar char="•"/>
              <a:tabLst>
                <a:tab pos="5461000" algn="l"/>
              </a:tabLst>
            </a:pPr>
            <a:r>
              <a:rPr lang="ru-RU" dirty="0"/>
              <a:t>Результаты 2024: охват 248 734 показа, 13 532 целевых заход</a:t>
            </a:r>
            <a:r>
              <a:rPr lang="en-US" dirty="0" err="1"/>
              <a:t>ов</a:t>
            </a:r>
            <a:r>
              <a:rPr lang="ru-RU" dirty="0"/>
              <a:t> на </a:t>
            </a:r>
            <a:r>
              <a:rPr lang="ru-RU" dirty="0" err="1"/>
              <a:t>лендинг</a:t>
            </a:r>
            <a:r>
              <a:rPr lang="ru-RU" dirty="0"/>
              <a:t>, &gt;100 заявок на обучение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F987A7AD-42B7-D955-CCB1-EF20ACBE49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70820" y="1590708"/>
            <a:ext cx="1423759" cy="578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0E66E45-857E-CD73-4F98-D6E7760A283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2360" y="1191756"/>
            <a:ext cx="2639529" cy="48233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18FC1C6-9D53-53AA-0E1D-B230C20A1D6E}"/>
              </a:ext>
            </a:extLst>
          </p:cNvPr>
          <p:cNvSpPr txBox="1"/>
          <p:nvPr/>
        </p:nvSpPr>
        <p:spPr>
          <a:xfrm>
            <a:off x="7721916" y="815516"/>
            <a:ext cx="336041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/>
              <a:t>Рекламные </a:t>
            </a:r>
            <a:r>
              <a:rPr lang="ru-RU" sz="1600" b="1" dirty="0" err="1"/>
              <a:t>лендинги</a:t>
            </a:r>
            <a:r>
              <a:rPr lang="ru-RU" sz="1600" b="1" dirty="0"/>
              <a:t> СПбПУ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19EED7F-C856-4D23-F5E6-164D7A10B14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6" r="23799"/>
          <a:stretch/>
        </p:blipFill>
        <p:spPr>
          <a:xfrm>
            <a:off x="6363792" y="2168791"/>
            <a:ext cx="2311423" cy="452028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955529A-75FD-6525-E6B2-6F0B74506CF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" t="1645" r="5114" b="1492"/>
          <a:stretch/>
        </p:blipFill>
        <p:spPr>
          <a:xfrm>
            <a:off x="9567061" y="2282316"/>
            <a:ext cx="2311423" cy="388988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0C94B78-6915-E803-7D4A-75DC95DF05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43" y="5258456"/>
            <a:ext cx="3078457" cy="13193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879117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29"/>
          <p:cNvPicPr preferRelativeResize="0"/>
          <p:nvPr/>
        </p:nvPicPr>
        <p:blipFill rotWithShape="1">
          <a:blip r:embed="rId3">
            <a:alphaModFix/>
          </a:blip>
          <a:srcRect t="5555" b="5555"/>
          <a:stretch/>
        </p:blipFill>
        <p:spPr>
          <a:xfrm>
            <a:off x="1" y="0"/>
            <a:ext cx="1219200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9"/>
          <p:cNvSpPr txBox="1"/>
          <p:nvPr/>
        </p:nvSpPr>
        <p:spPr>
          <a:xfrm>
            <a:off x="769552" y="862789"/>
            <a:ext cx="4360232" cy="1883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lnSpc>
                <a:spcPct val="80000"/>
              </a:lnSpc>
              <a:spcAft>
                <a:spcPts val="2400"/>
              </a:spcAft>
            </a:pPr>
            <a:r>
              <a:rPr lang="ru" sz="5400" dirty="0">
                <a:solidFill>
                  <a:srgbClr val="FFFFFF"/>
                </a:solidFill>
                <a:ea typeface="Rubik"/>
                <a:cs typeface="Rubik"/>
                <a:sym typeface="Rubik"/>
              </a:rPr>
              <a:t>Спасибо за внимание!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8E87C1E1-36E4-C139-3B18-F2936EF6E826}"/>
              </a:ext>
            </a:extLst>
          </p:cNvPr>
          <p:cNvSpPr/>
          <p:nvPr/>
        </p:nvSpPr>
        <p:spPr>
          <a:xfrm>
            <a:off x="7261300" y="-110689"/>
            <a:ext cx="5081729" cy="70063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800" b="1" dirty="0"/>
              <a:t>География приема иностранных граждан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2185" y="146357"/>
            <a:ext cx="10555692" cy="707923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+mn-lt"/>
              </a:rPr>
              <a:t>Прием иностранных граждан на обучение в СПбПУ на 2024/2025 учебный год</a:t>
            </a:r>
          </a:p>
        </p:txBody>
      </p: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18A746EC-C700-9D03-655B-EB59779F7DEC}"/>
              </a:ext>
            </a:extLst>
          </p:cNvPr>
          <p:cNvGrpSpPr/>
          <p:nvPr/>
        </p:nvGrpSpPr>
        <p:grpSpPr>
          <a:xfrm>
            <a:off x="-130632" y="1766175"/>
            <a:ext cx="4862270" cy="4618299"/>
            <a:chOff x="0" y="1755290"/>
            <a:chExt cx="4862270" cy="4618299"/>
          </a:xfrm>
        </p:grpSpPr>
        <p:graphicFrame>
          <p:nvGraphicFramePr>
            <p:cNvPr id="21" name="Диаграмма 20">
              <a:extLst>
                <a:ext uri="{FF2B5EF4-FFF2-40B4-BE49-F238E27FC236}">
                  <a16:creationId xmlns:a16="http://schemas.microsoft.com/office/drawing/2014/main" id="{C37BB3E9-35D1-FDBE-C3E4-1854C617A5F9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0" y="1755290"/>
            <a:ext cx="4862270" cy="461829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2FEEF4E-8774-FE63-CD00-436A57BCE575}"/>
                </a:ext>
              </a:extLst>
            </p:cNvPr>
            <p:cNvSpPr txBox="1"/>
            <p:nvPr/>
          </p:nvSpPr>
          <p:spPr>
            <a:xfrm>
              <a:off x="721928" y="3079956"/>
              <a:ext cx="72587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>
                  <a:solidFill>
                    <a:srgbClr val="FF7200"/>
                  </a:solidFill>
                </a:rPr>
                <a:t>1577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7780844-B8DA-F736-8159-B12FCE1AD81F}"/>
                </a:ext>
              </a:extLst>
            </p:cNvPr>
            <p:cNvSpPr txBox="1"/>
            <p:nvPr/>
          </p:nvSpPr>
          <p:spPr>
            <a:xfrm>
              <a:off x="1678553" y="3101728"/>
              <a:ext cx="72587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>
                  <a:solidFill>
                    <a:srgbClr val="FF7200"/>
                  </a:solidFill>
                </a:rPr>
                <a:t>1563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6E72EA5-3903-6A31-DC5A-74BCE4740061}"/>
                </a:ext>
              </a:extLst>
            </p:cNvPr>
            <p:cNvSpPr txBox="1"/>
            <p:nvPr/>
          </p:nvSpPr>
          <p:spPr>
            <a:xfrm>
              <a:off x="2667836" y="2956103"/>
              <a:ext cx="72587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>
                  <a:solidFill>
                    <a:srgbClr val="FF7200"/>
                  </a:solidFill>
                </a:rPr>
                <a:t>1654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5D111BB-9690-9ED9-DD92-B78BB8A18707}"/>
                </a:ext>
              </a:extLst>
            </p:cNvPr>
            <p:cNvSpPr txBox="1"/>
            <p:nvPr/>
          </p:nvSpPr>
          <p:spPr>
            <a:xfrm>
              <a:off x="3646233" y="2654066"/>
              <a:ext cx="72587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>
                  <a:solidFill>
                    <a:srgbClr val="FF7200"/>
                  </a:solidFill>
                </a:rPr>
                <a:t>1862</a:t>
              </a:r>
            </a:p>
          </p:txBody>
        </p:sp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79559EF5-1687-E845-BCAD-658FA9E0AC3A}"/>
              </a:ext>
            </a:extLst>
          </p:cNvPr>
          <p:cNvGrpSpPr/>
          <p:nvPr/>
        </p:nvGrpSpPr>
        <p:grpSpPr>
          <a:xfrm>
            <a:off x="4447702" y="1441780"/>
            <a:ext cx="4572001" cy="5083639"/>
            <a:chOff x="4719006" y="1441780"/>
            <a:chExt cx="4572001" cy="5083639"/>
          </a:xfrm>
        </p:grpSpPr>
        <p:graphicFrame>
          <p:nvGraphicFramePr>
            <p:cNvPr id="23" name="Диаграмма 22">
              <a:extLst>
                <a:ext uri="{FF2B5EF4-FFF2-40B4-BE49-F238E27FC236}">
                  <a16:creationId xmlns:a16="http://schemas.microsoft.com/office/drawing/2014/main" id="{54A90570-6EC4-76CF-6750-B0491DC32086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4719006" y="1441780"/>
            <a:ext cx="4572001" cy="508363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78819EF-1EDD-265F-20F6-63E472F6E22E}"/>
                </a:ext>
              </a:extLst>
            </p:cNvPr>
            <p:cNvSpPr txBox="1"/>
            <p:nvPr/>
          </p:nvSpPr>
          <p:spPr>
            <a:xfrm>
              <a:off x="5183504" y="3123500"/>
              <a:ext cx="72587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>
                  <a:solidFill>
                    <a:srgbClr val="C00000"/>
                  </a:solidFill>
                </a:rPr>
                <a:t>1577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6E57B0D-D412-1FBC-EE56-6247D34AEC3F}"/>
                </a:ext>
              </a:extLst>
            </p:cNvPr>
            <p:cNvSpPr txBox="1"/>
            <p:nvPr/>
          </p:nvSpPr>
          <p:spPr>
            <a:xfrm>
              <a:off x="6125891" y="3112614"/>
              <a:ext cx="72587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>
                  <a:solidFill>
                    <a:srgbClr val="C00000"/>
                  </a:solidFill>
                </a:rPr>
                <a:t>1563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A20984B-5F9C-0386-C281-0B0E502B821A}"/>
                </a:ext>
              </a:extLst>
            </p:cNvPr>
            <p:cNvSpPr txBox="1"/>
            <p:nvPr/>
          </p:nvSpPr>
          <p:spPr>
            <a:xfrm>
              <a:off x="7068278" y="2977875"/>
              <a:ext cx="72587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>
                  <a:solidFill>
                    <a:srgbClr val="C00000"/>
                  </a:solidFill>
                </a:rPr>
                <a:t>1654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2CB9A68-6BE2-DF5E-8986-D48CA47DFD30}"/>
                </a:ext>
              </a:extLst>
            </p:cNvPr>
            <p:cNvSpPr txBox="1"/>
            <p:nvPr/>
          </p:nvSpPr>
          <p:spPr>
            <a:xfrm>
              <a:off x="8010673" y="2675838"/>
              <a:ext cx="72587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>
                  <a:solidFill>
                    <a:srgbClr val="C00000"/>
                  </a:solidFill>
                </a:rPr>
                <a:t>1862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E35D4CC-7052-F946-BE15-A10C471F5C61}"/>
                </a:ext>
              </a:extLst>
            </p:cNvPr>
            <p:cNvSpPr txBox="1"/>
            <p:nvPr/>
          </p:nvSpPr>
          <p:spPr>
            <a:xfrm>
              <a:off x="5175681" y="4984165"/>
              <a:ext cx="725874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1400" b="1" dirty="0">
                  <a:solidFill>
                    <a:schemeClr val="accent6">
                      <a:lumMod val="40000"/>
                      <a:lumOff val="60000"/>
                    </a:schemeClr>
                  </a:solidFill>
                </a:rPr>
                <a:t>82.9%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B92894C-461F-8768-6150-FE51EF5E9FBC}"/>
                </a:ext>
              </a:extLst>
            </p:cNvPr>
            <p:cNvSpPr txBox="1"/>
            <p:nvPr/>
          </p:nvSpPr>
          <p:spPr>
            <a:xfrm>
              <a:off x="6118068" y="5082139"/>
              <a:ext cx="725874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accent6">
                      <a:lumMod val="40000"/>
                      <a:lumOff val="60000"/>
                    </a:schemeClr>
                  </a:solidFill>
                </a:rPr>
                <a:t>75.6%</a:t>
              </a:r>
              <a:endParaRPr lang="ru-RU" sz="1400" b="1" dirty="0">
                <a:solidFill>
                  <a:schemeClr val="accent6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2E7831E-D9A2-4BCA-6F34-691C5DEFFF05}"/>
                </a:ext>
              </a:extLst>
            </p:cNvPr>
            <p:cNvSpPr txBox="1"/>
            <p:nvPr/>
          </p:nvSpPr>
          <p:spPr>
            <a:xfrm>
              <a:off x="7071341" y="5016823"/>
              <a:ext cx="725874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accent6">
                      <a:lumMod val="40000"/>
                      <a:lumOff val="60000"/>
                    </a:schemeClr>
                  </a:solidFill>
                </a:rPr>
                <a:t>76.6%</a:t>
              </a:r>
              <a:endParaRPr lang="ru-RU" sz="1400" b="1" dirty="0">
                <a:solidFill>
                  <a:schemeClr val="accent6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4EB5ADF-8F09-D5B9-2553-950C92E12ADB}"/>
                </a:ext>
              </a:extLst>
            </p:cNvPr>
            <p:cNvSpPr txBox="1"/>
            <p:nvPr/>
          </p:nvSpPr>
          <p:spPr>
            <a:xfrm>
              <a:off x="8013736" y="4875305"/>
              <a:ext cx="725874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accent6">
                      <a:lumMod val="40000"/>
                      <a:lumOff val="60000"/>
                    </a:schemeClr>
                  </a:solidFill>
                </a:rPr>
                <a:t>78.8%</a:t>
              </a:r>
              <a:endParaRPr lang="ru-RU" sz="1400" b="1" dirty="0">
                <a:solidFill>
                  <a:schemeClr val="accent6">
                    <a:lumMod val="40000"/>
                    <a:lumOff val="60000"/>
                  </a:schemeClr>
                </a:solidFill>
              </a:endParaRPr>
            </a:p>
          </p:txBody>
        </p:sp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DE7ABE2E-F7CB-08BF-C02F-CAE70F807D24}"/>
              </a:ext>
            </a:extLst>
          </p:cNvPr>
          <p:cNvGrpSpPr/>
          <p:nvPr/>
        </p:nvGrpSpPr>
        <p:grpSpPr>
          <a:xfrm>
            <a:off x="8756393" y="1020632"/>
            <a:ext cx="3435608" cy="5363841"/>
            <a:chOff x="8756393" y="1020632"/>
            <a:chExt cx="3435608" cy="5363841"/>
          </a:xfrm>
        </p:grpSpPr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20A96278-E200-CD16-3F2D-20F2649F2778}"/>
                </a:ext>
              </a:extLst>
            </p:cNvPr>
            <p:cNvGrpSpPr/>
            <p:nvPr/>
          </p:nvGrpSpPr>
          <p:grpSpPr>
            <a:xfrm>
              <a:off x="9643857" y="1020632"/>
              <a:ext cx="1895151" cy="726568"/>
              <a:chOff x="9656465" y="3013353"/>
              <a:chExt cx="1695175" cy="649901"/>
            </a:xfrm>
          </p:grpSpPr>
          <p:sp>
            <p:nvSpPr>
              <p:cNvPr id="16" name="Right Triangle 24">
                <a:extLst>
                  <a:ext uri="{FF2B5EF4-FFF2-40B4-BE49-F238E27FC236}">
                    <a16:creationId xmlns:a16="http://schemas.microsoft.com/office/drawing/2014/main" id="{9600B88A-9F32-51E6-B72D-D1410A27F8CF}"/>
                  </a:ext>
                </a:extLst>
              </p:cNvPr>
              <p:cNvSpPr/>
              <p:nvPr/>
            </p:nvSpPr>
            <p:spPr>
              <a:xfrm>
                <a:off x="10283800" y="3013353"/>
                <a:ext cx="75764" cy="123917"/>
              </a:xfrm>
              <a:prstGeom prst="rtTriangle">
                <a:avLst/>
              </a:prstGeom>
              <a:solidFill>
                <a:srgbClr val="0051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latin typeface="Myriad Pro" panose="020B0503030403020204" pitchFamily="34" charset="0"/>
                </a:endParaRPr>
              </a:p>
            </p:txBody>
          </p:sp>
          <p:sp>
            <p:nvSpPr>
              <p:cNvPr id="17" name="Rectangle 23">
                <a:extLst>
                  <a:ext uri="{FF2B5EF4-FFF2-40B4-BE49-F238E27FC236}">
                    <a16:creationId xmlns:a16="http://schemas.microsoft.com/office/drawing/2014/main" id="{3FEDCDDC-AF2D-C1AE-B8F5-854EF180D69D}"/>
                  </a:ext>
                </a:extLst>
              </p:cNvPr>
              <p:cNvSpPr/>
              <p:nvPr/>
            </p:nvSpPr>
            <p:spPr>
              <a:xfrm>
                <a:off x="10030201" y="3091196"/>
                <a:ext cx="1159770" cy="403235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74320" tIns="0" rIns="0" bIns="0" rtlCol="0" anchor="ctr"/>
              <a:lstStyle/>
              <a:p>
                <a:endParaRPr lang="en-US" sz="1400" dirty="0">
                  <a:solidFill>
                    <a:schemeClr val="tx1"/>
                  </a:solidFill>
                  <a:latin typeface="Myriad Pro" panose="020B050303040302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8" name="Flowchart: Off-page Connector 88">
                <a:extLst>
                  <a:ext uri="{FF2B5EF4-FFF2-40B4-BE49-F238E27FC236}">
                    <a16:creationId xmlns:a16="http://schemas.microsoft.com/office/drawing/2014/main" id="{22B43F48-FC7E-B0D1-1BCF-0AC6A7689880}"/>
                  </a:ext>
                </a:extLst>
              </p:cNvPr>
              <p:cNvSpPr/>
              <p:nvPr/>
            </p:nvSpPr>
            <p:spPr>
              <a:xfrm>
                <a:off x="9659584" y="3013353"/>
                <a:ext cx="624216" cy="649901"/>
              </a:xfrm>
              <a:prstGeom prst="flowChartOffpageConnector">
                <a:avLst/>
              </a:prstGeom>
              <a:solidFill>
                <a:srgbClr val="008000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="1" dirty="0">
                  <a:latin typeface="Myriad Pro" panose="020B0503030403020204" pitchFamily="34" charset="0"/>
                </a:endParaRPr>
              </a:p>
            </p:txBody>
          </p:sp>
          <p:sp>
            <p:nvSpPr>
              <p:cNvPr id="19" name="TextBox 68">
                <a:extLst>
                  <a:ext uri="{FF2B5EF4-FFF2-40B4-BE49-F238E27FC236}">
                    <a16:creationId xmlns:a16="http://schemas.microsoft.com/office/drawing/2014/main" id="{3BA69480-1474-6286-C3A1-BEAAA497DA4F}"/>
                  </a:ext>
                </a:extLst>
              </p:cNvPr>
              <p:cNvSpPr txBox="1"/>
              <p:nvPr/>
            </p:nvSpPr>
            <p:spPr>
              <a:xfrm>
                <a:off x="9656465" y="3120811"/>
                <a:ext cx="634465" cy="38542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ru-RU" sz="2800" b="1" dirty="0">
                    <a:solidFill>
                      <a:schemeClr val="bg1"/>
                    </a:solidFill>
                    <a:latin typeface="Myriad Pro" panose="020B0503030403020204" pitchFamily="34" charset="0"/>
                    <a:cs typeface="Calibri" panose="020F0502020204030204" pitchFamily="34" charset="0"/>
                  </a:rPr>
                  <a:t>77</a:t>
                </a:r>
                <a:endParaRPr lang="en-US" sz="1600" dirty="0">
                  <a:solidFill>
                    <a:schemeClr val="bg1"/>
                  </a:solidFill>
                  <a:latin typeface="Myriad Pro" panose="020B050303040302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0" name="Зарубежных университетов партнеров">
                <a:extLst>
                  <a:ext uri="{FF2B5EF4-FFF2-40B4-BE49-F238E27FC236}">
                    <a16:creationId xmlns:a16="http://schemas.microsoft.com/office/drawing/2014/main" id="{E0B630CC-1852-573E-02E4-5A13BB460FE1}"/>
                  </a:ext>
                </a:extLst>
              </p:cNvPr>
              <p:cNvSpPr txBox="1"/>
              <p:nvPr/>
            </p:nvSpPr>
            <p:spPr>
              <a:xfrm>
                <a:off x="10411939" y="3110792"/>
                <a:ext cx="939701" cy="33953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>
                <a:spAutoFit/>
              </a:bodyPr>
              <a:lstStyle>
                <a:lvl1pPr>
                  <a:defRPr sz="2000" b="1">
                    <a:solidFill>
                      <a:srgbClr val="686B73"/>
                    </a:solidFill>
                    <a:latin typeface="OpenSans-Bold"/>
                    <a:ea typeface="OpenSans-Bold"/>
                    <a:cs typeface="OpenSans-Bold"/>
                    <a:sym typeface="OpenSans-Bold"/>
                  </a:defRPr>
                </a:lvl1pPr>
              </a:lstStyle>
              <a:p>
                <a:r>
                  <a:rPr lang="ru-RU" sz="1800" dirty="0">
                    <a:solidFill>
                      <a:schemeClr val="tx1"/>
                    </a:solidFill>
                    <a:latin typeface="Myriad Pro" panose="020B0503030403020204" pitchFamily="34" charset="0"/>
                    <a:cs typeface="Calibri" panose="020F0502020204030204" pitchFamily="34" charset="0"/>
                  </a:rPr>
                  <a:t>стран</a:t>
                </a:r>
                <a:endParaRPr lang="en-US" sz="1800" dirty="0">
                  <a:solidFill>
                    <a:schemeClr val="tx1"/>
                  </a:solidFill>
                  <a:latin typeface="Myriad Pro" panose="020B0503030403020204" pitchFamily="34" charset="0"/>
                  <a:cs typeface="Calibri" panose="020F0502020204030204" pitchFamily="34" charset="0"/>
                </a:endParaRPr>
              </a:p>
            </p:txBody>
          </p:sp>
        </p:grpSp>
        <p:graphicFrame>
          <p:nvGraphicFramePr>
            <p:cNvPr id="35" name="Диаграмма 34">
              <a:extLst>
                <a:ext uri="{FF2B5EF4-FFF2-40B4-BE49-F238E27FC236}">
                  <a16:creationId xmlns:a16="http://schemas.microsoft.com/office/drawing/2014/main" id="{119BFA62-08C1-5F19-31A2-F83B2E4FB3D0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5656895"/>
                </p:ext>
              </p:extLst>
            </p:nvPr>
          </p:nvGraphicFramePr>
          <p:xfrm>
            <a:off x="8756393" y="1524862"/>
            <a:ext cx="3435608" cy="485961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6158121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6AD65513-71C5-4546-B062-B491B0B0EEE2}"/>
              </a:ext>
            </a:extLst>
          </p:cNvPr>
          <p:cNvSpPr/>
          <p:nvPr/>
        </p:nvSpPr>
        <p:spPr>
          <a:xfrm>
            <a:off x="4205179" y="0"/>
            <a:ext cx="7991792" cy="68728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D7C5A5F-1C11-9576-1EC0-CCA424DD69C1}"/>
              </a:ext>
            </a:extLst>
          </p:cNvPr>
          <p:cNvSpPr/>
          <p:nvPr/>
        </p:nvSpPr>
        <p:spPr>
          <a:xfrm>
            <a:off x="4200208" y="1370242"/>
            <a:ext cx="3807337" cy="4748558"/>
          </a:xfrm>
          <a:prstGeom prst="rect">
            <a:avLst/>
          </a:prstGeom>
          <a:solidFill>
            <a:srgbClr val="FBE2DC"/>
          </a:solidFill>
          <a:ln>
            <a:headEnd type="none" w="med" len="med"/>
            <a:tailEnd type="none" w="med" len="med"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5AB227D-8811-8A5A-291A-F75BDAA28556}"/>
              </a:ext>
            </a:extLst>
          </p:cNvPr>
          <p:cNvSpPr/>
          <p:nvPr/>
        </p:nvSpPr>
        <p:spPr>
          <a:xfrm>
            <a:off x="8102727" y="1370242"/>
            <a:ext cx="3807337" cy="474855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headEnd type="none" w="med" len="med"/>
            <a:tailEnd type="none" w="med" len="med"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Заголовок 6">
            <a:extLst>
              <a:ext uri="{FF2B5EF4-FFF2-40B4-BE49-F238E27FC236}">
                <a16:creationId xmlns:a16="http://schemas.microsoft.com/office/drawing/2014/main" id="{5A973BCA-DF6D-D74D-B160-423ECD2BF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5505" y="192077"/>
            <a:ext cx="10515600" cy="707923"/>
          </a:xfrm>
        </p:spPr>
        <p:txBody>
          <a:bodyPr>
            <a:noAutofit/>
          </a:bodyPr>
          <a:lstStyle/>
          <a:p>
            <a:r>
              <a:rPr lang="ru-RU" sz="2400" dirty="0">
                <a:latin typeface="+mn-lt"/>
              </a:rPr>
              <a:t>Изменения в комплексе используемых инструментов </a:t>
            </a:r>
            <a:r>
              <a:rPr lang="ru-RU" sz="2400" dirty="0"/>
              <a:t>маркетинга</a:t>
            </a:r>
            <a:endParaRPr lang="ru-RU" sz="2400" dirty="0">
              <a:latin typeface="+mn-lt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34D4DAE-6132-5C49-8A81-F16C719D1B55}"/>
              </a:ext>
            </a:extLst>
          </p:cNvPr>
          <p:cNvSpPr/>
          <p:nvPr/>
        </p:nvSpPr>
        <p:spPr>
          <a:xfrm>
            <a:off x="300440" y="1370242"/>
            <a:ext cx="3807337" cy="4748558"/>
          </a:xfrm>
          <a:prstGeom prst="rect">
            <a:avLst/>
          </a:prstGeom>
          <a:solidFill>
            <a:srgbClr val="EAEFF7"/>
          </a:solidFill>
          <a:ln>
            <a:headEnd type="none" w="med" len="med"/>
            <a:tailEnd type="none" w="med" len="med"/>
          </a:ln>
          <a:effectLst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11855" y="2313388"/>
            <a:ext cx="3226134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19075">
              <a:spcAft>
                <a:spcPts val="600"/>
              </a:spcAft>
              <a:buFont typeface="+mj-lt"/>
              <a:buAutoNum type="arabicPeriod"/>
            </a:pPr>
            <a:r>
              <a:rPr lang="ru-RU" sz="1600" dirty="0"/>
              <a:t>Работа в традиционных для вуза регионах и странах</a:t>
            </a:r>
          </a:p>
          <a:p>
            <a:pPr marL="228600" lvl="0" indent="-219075">
              <a:spcAft>
                <a:spcPts val="600"/>
              </a:spcAft>
              <a:buFont typeface="+mj-lt"/>
              <a:buAutoNum type="arabicPeriod"/>
            </a:pPr>
            <a:r>
              <a:rPr lang="ru-RU" sz="1600" dirty="0"/>
              <a:t>Сочетание </a:t>
            </a:r>
            <a:r>
              <a:rPr lang="en-US" sz="1600" dirty="0"/>
              <a:t>online</a:t>
            </a:r>
            <a:r>
              <a:rPr lang="ru-RU" sz="1600" dirty="0"/>
              <a:t> и </a:t>
            </a:r>
            <a:r>
              <a:rPr lang="en-US" sz="1600" dirty="0"/>
              <a:t>offline </a:t>
            </a:r>
            <a:r>
              <a:rPr lang="ru-RU" sz="1600" dirty="0"/>
              <a:t>форматов рекламных и маркетинговых активностей</a:t>
            </a:r>
          </a:p>
          <a:p>
            <a:pPr marL="228600" indent="-219075">
              <a:spcAft>
                <a:spcPts val="600"/>
              </a:spcAft>
              <a:buFont typeface="+mj-lt"/>
              <a:buAutoNum type="arabicPeriod"/>
            </a:pPr>
            <a:r>
              <a:rPr lang="ru-RU" sz="1600" dirty="0"/>
              <a:t>Личные контакты и </a:t>
            </a:r>
            <a:r>
              <a:rPr lang="en-US" sz="1600" dirty="0"/>
              <a:t>online</a:t>
            </a:r>
            <a:r>
              <a:rPr lang="ru-RU" sz="1600" dirty="0"/>
              <a:t> коммуникации с потенциальными абитуриентами</a:t>
            </a:r>
            <a:endParaRPr lang="en-US" sz="1600" dirty="0"/>
          </a:p>
          <a:p>
            <a:pPr marL="228600" lvl="0" indent="-219075">
              <a:spcAft>
                <a:spcPts val="600"/>
              </a:spcAft>
              <a:buFont typeface="+mj-lt"/>
              <a:buAutoNum type="arabicPeriod"/>
            </a:pPr>
            <a:r>
              <a:rPr lang="ru-RU" sz="1600" dirty="0"/>
              <a:t>«Классическая» рекламная аргументация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64854E-6209-0846-A07D-DD0BFA646C67}"/>
              </a:ext>
            </a:extLst>
          </p:cNvPr>
          <p:cNvSpPr txBox="1"/>
          <p:nvPr/>
        </p:nvSpPr>
        <p:spPr>
          <a:xfrm>
            <a:off x="742959" y="1532404"/>
            <a:ext cx="29018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525" lvl="0">
              <a:spcAft>
                <a:spcPts val="600"/>
              </a:spcAft>
            </a:pPr>
            <a:r>
              <a:rPr lang="ru-RU" sz="2000" b="1" dirty="0"/>
              <a:t>До пандемии </a:t>
            </a:r>
            <a:r>
              <a:rPr lang="en-US" sz="2000" b="1" dirty="0"/>
              <a:t>COVID-19</a:t>
            </a:r>
            <a:r>
              <a:rPr lang="ru-RU" sz="2000" b="1" dirty="0"/>
              <a:t>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FB9405-BC5E-9F40-9CA9-B00B0AB8A324}"/>
              </a:ext>
            </a:extLst>
          </p:cNvPr>
          <p:cNvSpPr txBox="1"/>
          <p:nvPr/>
        </p:nvSpPr>
        <p:spPr>
          <a:xfrm>
            <a:off x="4456942" y="1532404"/>
            <a:ext cx="31798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525" lvl="0" algn="r">
              <a:spcAft>
                <a:spcPts val="600"/>
              </a:spcAft>
            </a:pPr>
            <a:r>
              <a:rPr lang="ru-RU" sz="2000" b="1" dirty="0"/>
              <a:t>В пандемию </a:t>
            </a:r>
            <a:r>
              <a:rPr lang="en-US" sz="2000" b="1" dirty="0"/>
              <a:t>COVID-19</a:t>
            </a:r>
            <a:r>
              <a:rPr lang="ru-RU" sz="2000" b="1" dirty="0"/>
              <a:t>:</a:t>
            </a:r>
          </a:p>
        </p:txBody>
      </p:sp>
      <p:sp>
        <p:nvSpPr>
          <p:cNvPr id="12" name="Стрелка вправо 11">
            <a:extLst>
              <a:ext uri="{FF2B5EF4-FFF2-40B4-BE49-F238E27FC236}">
                <a16:creationId xmlns:a16="http://schemas.microsoft.com/office/drawing/2014/main" id="{A77F8563-9843-F54D-B2AD-E961044B7733}"/>
              </a:ext>
            </a:extLst>
          </p:cNvPr>
          <p:cNvSpPr/>
          <p:nvPr/>
        </p:nvSpPr>
        <p:spPr>
          <a:xfrm>
            <a:off x="4099729" y="1554101"/>
            <a:ext cx="624000" cy="536950"/>
          </a:xfrm>
          <a:prstGeom prst="rightArrow">
            <a:avLst>
              <a:gd name="adj1" fmla="val 38771"/>
              <a:gd name="adj2" fmla="val 50000"/>
            </a:avLst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AD5E682-2901-3343-83AD-3E6C33C61198}"/>
              </a:ext>
            </a:extLst>
          </p:cNvPr>
          <p:cNvSpPr txBox="1"/>
          <p:nvPr/>
        </p:nvSpPr>
        <p:spPr>
          <a:xfrm>
            <a:off x="4355042" y="2313388"/>
            <a:ext cx="3465749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875" indent="-260350">
              <a:spcAft>
                <a:spcPts val="600"/>
              </a:spcAft>
              <a:buFont typeface="+mj-lt"/>
              <a:buAutoNum type="arabicPeriod"/>
            </a:pPr>
            <a:r>
              <a:rPr lang="ru-RU" sz="1600" dirty="0"/>
              <a:t>Расширение охвата регионов и стран для компенсации потерь </a:t>
            </a:r>
            <a:br>
              <a:rPr lang="ru-RU" sz="1600" dirty="0"/>
            </a:br>
            <a:r>
              <a:rPr lang="ru-RU" sz="1600" dirty="0"/>
              <a:t>в наборе</a:t>
            </a:r>
          </a:p>
          <a:p>
            <a:pPr marL="269875" lvl="0" indent="-260350">
              <a:spcAft>
                <a:spcPts val="600"/>
              </a:spcAft>
              <a:buFont typeface="+mj-lt"/>
              <a:buAutoNum type="arabicPeriod"/>
            </a:pPr>
            <a:r>
              <a:rPr lang="ru-RU" sz="1600" dirty="0"/>
              <a:t>Уход в </a:t>
            </a:r>
            <a:r>
              <a:rPr lang="en-US" sz="1600" dirty="0"/>
              <a:t>online</a:t>
            </a:r>
            <a:r>
              <a:rPr lang="ru-RU" sz="1600" dirty="0"/>
              <a:t> формат рекламных </a:t>
            </a:r>
            <a:br>
              <a:rPr lang="ru-RU" sz="1600" dirty="0"/>
            </a:br>
            <a:r>
              <a:rPr lang="ru-RU" sz="1600" dirty="0"/>
              <a:t>и маркетинговых активностей</a:t>
            </a:r>
            <a:endParaRPr lang="en-US" sz="1600" dirty="0"/>
          </a:p>
          <a:p>
            <a:pPr marL="269875" lvl="0" indent="-260350">
              <a:spcAft>
                <a:spcPts val="600"/>
              </a:spcAft>
              <a:buFont typeface="+mj-lt"/>
              <a:buAutoNum type="arabicPeriod"/>
            </a:pPr>
            <a:r>
              <a:rPr lang="ru-RU" sz="1600" dirty="0"/>
              <a:t>Лавинообразный рост </a:t>
            </a:r>
            <a:r>
              <a:rPr lang="en-US" sz="1600" dirty="0"/>
              <a:t>online</a:t>
            </a:r>
            <a:r>
              <a:rPr lang="ru-RU" sz="1600" dirty="0"/>
              <a:t> коммуникации потенциальными абитуриентами</a:t>
            </a:r>
          </a:p>
          <a:p>
            <a:pPr marL="269875" lvl="0" indent="-260350">
              <a:spcAft>
                <a:spcPts val="600"/>
              </a:spcAft>
              <a:buFont typeface="+mj-lt"/>
              <a:buAutoNum type="arabicPeriod"/>
            </a:pPr>
            <a:r>
              <a:rPr lang="ru-RU" sz="1600" dirty="0"/>
              <a:t>Смена приоритетов, новые рекламные доводы и аргументы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92CE35CE-BB0B-CD4E-8483-D1E835368759}"/>
              </a:ext>
            </a:extLst>
          </p:cNvPr>
          <p:cNvCxnSpPr>
            <a:cxnSpLocks/>
          </p:cNvCxnSpPr>
          <p:nvPr/>
        </p:nvCxnSpPr>
        <p:spPr>
          <a:xfrm>
            <a:off x="823965" y="1989967"/>
            <a:ext cx="268291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53117D51-1E92-F445-B774-E779832AF467}"/>
              </a:ext>
            </a:extLst>
          </p:cNvPr>
          <p:cNvCxnSpPr>
            <a:cxnSpLocks/>
          </p:cNvCxnSpPr>
          <p:nvPr/>
        </p:nvCxnSpPr>
        <p:spPr>
          <a:xfrm>
            <a:off x="5004079" y="1989967"/>
            <a:ext cx="252213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Стрелка вправо 16">
            <a:extLst>
              <a:ext uri="{FF2B5EF4-FFF2-40B4-BE49-F238E27FC236}">
                <a16:creationId xmlns:a16="http://schemas.microsoft.com/office/drawing/2014/main" id="{91DD63AD-B8FC-BD69-8820-CD8404B4C84F}"/>
              </a:ext>
            </a:extLst>
          </p:cNvPr>
          <p:cNvSpPr/>
          <p:nvPr/>
        </p:nvSpPr>
        <p:spPr>
          <a:xfrm>
            <a:off x="8016869" y="1554101"/>
            <a:ext cx="624000" cy="536950"/>
          </a:xfrm>
          <a:prstGeom prst="rightArrow">
            <a:avLst>
              <a:gd name="adj1" fmla="val 38771"/>
              <a:gd name="adj2" fmla="val 50000"/>
            </a:avLst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ED94A61-8BFC-5E10-E6AD-7264B50BAC46}"/>
              </a:ext>
            </a:extLst>
          </p:cNvPr>
          <p:cNvSpPr txBox="1"/>
          <p:nvPr/>
        </p:nvSpPr>
        <p:spPr>
          <a:xfrm>
            <a:off x="8377476" y="1532404"/>
            <a:ext cx="28465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525" lvl="0" algn="r">
              <a:spcAft>
                <a:spcPts val="600"/>
              </a:spcAft>
            </a:pPr>
            <a:r>
              <a:rPr lang="ru-RU" sz="2000" b="1" dirty="0"/>
              <a:t>В настоящее время</a:t>
            </a:r>
          </a:p>
        </p:txBody>
      </p: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6C6EBD04-CC3B-DF47-ADBF-7FC2713B53A5}"/>
              </a:ext>
            </a:extLst>
          </p:cNvPr>
          <p:cNvCxnSpPr>
            <a:cxnSpLocks/>
          </p:cNvCxnSpPr>
          <p:nvPr/>
        </p:nvCxnSpPr>
        <p:spPr>
          <a:xfrm>
            <a:off x="8973178" y="1989967"/>
            <a:ext cx="218049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09DA23B0-B8B2-2486-A2E6-6B481965020E}"/>
              </a:ext>
            </a:extLst>
          </p:cNvPr>
          <p:cNvSpPr txBox="1"/>
          <p:nvPr/>
        </p:nvSpPr>
        <p:spPr>
          <a:xfrm>
            <a:off x="8254810" y="2313388"/>
            <a:ext cx="3503169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875" indent="-260350">
              <a:spcAft>
                <a:spcPts val="600"/>
              </a:spcAft>
              <a:buFont typeface="+mj-lt"/>
              <a:buAutoNum type="arabicPeriod"/>
            </a:pPr>
            <a:r>
              <a:rPr lang="ru-RU" sz="1600" dirty="0"/>
              <a:t>Пересмотр регионов и стран набора иностранных абитуриентов </a:t>
            </a:r>
          </a:p>
          <a:p>
            <a:pPr marL="269875" lvl="0" indent="-260350">
              <a:spcAft>
                <a:spcPts val="600"/>
              </a:spcAft>
              <a:buFont typeface="+mj-lt"/>
              <a:buAutoNum type="arabicPeriod"/>
            </a:pPr>
            <a:r>
              <a:rPr lang="ru-RU" sz="1600" dirty="0"/>
              <a:t>Возврат к сочетанию </a:t>
            </a:r>
            <a:r>
              <a:rPr lang="en-US" sz="1600" dirty="0"/>
              <a:t>online</a:t>
            </a:r>
            <a:r>
              <a:rPr lang="ru-RU" sz="1600" dirty="0"/>
              <a:t> и </a:t>
            </a:r>
            <a:r>
              <a:rPr lang="en-US" sz="1600" dirty="0"/>
              <a:t>offline </a:t>
            </a:r>
            <a:r>
              <a:rPr lang="ru-RU" sz="1600" dirty="0"/>
              <a:t>форматов рекламных и маркетинговых активностей</a:t>
            </a:r>
          </a:p>
          <a:p>
            <a:pPr marL="269875" indent="-260350">
              <a:spcAft>
                <a:spcPts val="600"/>
              </a:spcAft>
              <a:buFont typeface="+mj-lt"/>
              <a:buAutoNum type="arabicPeriod"/>
            </a:pPr>
            <a:r>
              <a:rPr lang="ru-RU" sz="1600" dirty="0"/>
              <a:t>Ограничения по доступным инструментам и каналам продвижения. Пересмотр перечня маркетинговых активностей. </a:t>
            </a:r>
          </a:p>
          <a:p>
            <a:pPr marL="269875" indent="-260350">
              <a:spcAft>
                <a:spcPts val="600"/>
              </a:spcAft>
              <a:buFont typeface="+mj-lt"/>
              <a:buAutoNum type="arabicPeriod"/>
            </a:pPr>
            <a:r>
              <a:rPr lang="ru-RU" sz="1600" dirty="0"/>
              <a:t>Преодоление негативного образа и аргументов. Убеждающая аргументация</a:t>
            </a:r>
          </a:p>
        </p:txBody>
      </p:sp>
    </p:spTree>
    <p:extLst>
      <p:ext uri="{BB962C8B-B14F-4D97-AF65-F5344CB8AC3E}">
        <p14:creationId xmlns:p14="http://schemas.microsoft.com/office/powerpoint/2010/main" val="27829588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FCF365-E174-CB4D-8EE7-62372D4AE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500" dirty="0">
                <a:latin typeface="+mn-lt"/>
              </a:rPr>
              <a:t>Сложности и проблемы продвижения 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8818AD10-FD62-8E4E-8522-42FB8D5DF64D}"/>
              </a:ext>
            </a:extLst>
          </p:cNvPr>
          <p:cNvSpPr/>
          <p:nvPr/>
        </p:nvSpPr>
        <p:spPr>
          <a:xfrm>
            <a:off x="491942" y="1258632"/>
            <a:ext cx="11334967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2425" indent="-342900">
              <a:buFont typeface="+mj-lt"/>
              <a:buAutoNum type="arabicPeriod"/>
            </a:pPr>
            <a:r>
              <a:rPr lang="ru-RU" sz="2000" b="1" dirty="0">
                <a:solidFill>
                  <a:srgbClr val="008000"/>
                </a:solidFill>
              </a:rPr>
              <a:t>Участие в международных выставках:</a:t>
            </a:r>
            <a:r>
              <a:rPr lang="ru-RU" sz="2000" b="1" dirty="0"/>
              <a:t> </a:t>
            </a:r>
            <a:r>
              <a:rPr lang="ru-RU" sz="2000" b="1" dirty="0">
                <a:solidFill>
                  <a:srgbClr val="008000"/>
                </a:solidFill>
              </a:rPr>
              <a:t> </a:t>
            </a:r>
          </a:p>
          <a:p>
            <a:pPr marL="295275" indent="-285750">
              <a:buFont typeface="Arial" panose="020B0604020202020204" pitchFamily="34" charset="0"/>
              <a:buChar char="•"/>
            </a:pPr>
            <a:r>
              <a:rPr lang="ru-RU" sz="2000" dirty="0"/>
              <a:t>Отказ вузам РФ от участия (юрисдикция недружественных стран, репутационные угрозы</a:t>
            </a:r>
            <a:br>
              <a:rPr lang="ru-RU" sz="2000" dirty="0"/>
            </a:br>
            <a:r>
              <a:rPr lang="ru-RU" sz="2000" dirty="0"/>
              <a:t>и </a:t>
            </a:r>
            <a:r>
              <a:rPr lang="ru-RU" sz="2000" dirty="0" err="1"/>
              <a:t>др</a:t>
            </a:r>
            <a:r>
              <a:rPr lang="ru-RU" sz="2000" dirty="0"/>
              <a:t>). Примеры: </a:t>
            </a:r>
            <a:r>
              <a:rPr lang="en-US" sz="2000" i="1" dirty="0"/>
              <a:t>Begin Group</a:t>
            </a:r>
            <a:r>
              <a:rPr lang="ru-RU" sz="2000" i="1" dirty="0"/>
              <a:t> </a:t>
            </a:r>
            <a:r>
              <a:rPr lang="en-US" sz="2000" i="1" dirty="0"/>
              <a:t>International</a:t>
            </a:r>
            <a:r>
              <a:rPr lang="ru-RU" sz="2000" i="1" dirty="0"/>
              <a:t> (несколько регионов мира)</a:t>
            </a:r>
            <a:r>
              <a:rPr lang="en-US" sz="2000" i="1" dirty="0"/>
              <a:t>, FPP (</a:t>
            </a:r>
            <a:r>
              <a:rPr lang="ru-RU" sz="2000" i="1" dirty="0"/>
              <a:t>Бразилия</a:t>
            </a:r>
            <a:r>
              <a:rPr lang="en-US" sz="2000" i="1" dirty="0"/>
              <a:t>), </a:t>
            </a:r>
            <a:r>
              <a:rPr lang="ru-RU" sz="2000" i="1" dirty="0"/>
              <a:t>и др.</a:t>
            </a:r>
          </a:p>
          <a:p>
            <a:pPr marL="295275" indent="-285750">
              <a:buFont typeface="Arial" panose="020B0604020202020204" pitchFamily="34" charset="0"/>
              <a:buChar char="•"/>
            </a:pPr>
            <a:r>
              <a:rPr lang="ru-RU" sz="2000" dirty="0"/>
              <a:t>Сложности с оплатой участия (ограничения банков РФ</a:t>
            </a:r>
            <a:r>
              <a:rPr lang="en-US" sz="2000" dirty="0"/>
              <a:t> +</a:t>
            </a:r>
            <a:r>
              <a:rPr lang="ru-RU" sz="2000" dirty="0"/>
              <a:t> санкции зарубежных банков)</a:t>
            </a:r>
          </a:p>
          <a:p>
            <a:pPr marL="9525"/>
            <a:endParaRPr lang="en-US" sz="2000" dirty="0"/>
          </a:p>
          <a:p>
            <a:pPr marL="9525"/>
            <a:r>
              <a:rPr lang="ru-RU" sz="2000" b="1" dirty="0">
                <a:solidFill>
                  <a:srgbClr val="008000"/>
                </a:solidFill>
              </a:rPr>
              <a:t>2.  Присутствие в социальных сетях: </a:t>
            </a:r>
          </a:p>
          <a:p>
            <a:pPr marL="295275" indent="-285750">
              <a:buFont typeface="Arial" panose="020B0604020202020204" pitchFamily="34" charset="0"/>
              <a:buChar char="•"/>
            </a:pPr>
            <a:r>
              <a:rPr lang="ru-RU" sz="2000" dirty="0"/>
              <a:t>Недоступность ведущих мировых соцсетей. Пример: </a:t>
            </a:r>
            <a:r>
              <a:rPr lang="ru-RU" sz="2000" i="1" dirty="0"/>
              <a:t>В 2022 году потеря свыше 23000 подписчиков с 3х площадок, снижение на ~30% посещаемости разделов приема ИС на сайтах.</a:t>
            </a:r>
          </a:p>
          <a:p>
            <a:pPr marL="295275" indent="-285750">
              <a:buFont typeface="Arial" panose="020B0604020202020204" pitchFamily="34" charset="0"/>
              <a:buChar char="•"/>
            </a:pPr>
            <a:r>
              <a:rPr lang="ru-RU" sz="2000" dirty="0"/>
              <a:t>Переход на другие платформы. Ограничения по возможному охвату ЦА. </a:t>
            </a:r>
          </a:p>
          <a:p>
            <a:pPr marL="295275" indent="-285750">
              <a:buFont typeface="Arial" panose="020B0604020202020204" pitchFamily="34" charset="0"/>
              <a:buChar char="•"/>
            </a:pPr>
            <a:r>
              <a:rPr lang="ru-RU" sz="2000" dirty="0"/>
              <a:t>Сложности с оплатой рекламных интеграций таргетированной рекламы. </a:t>
            </a:r>
          </a:p>
          <a:p>
            <a:pPr marL="295275" indent="-285750">
              <a:buFont typeface="Arial" panose="020B0604020202020204" pitchFamily="34" charset="0"/>
              <a:buChar char="•"/>
            </a:pPr>
            <a:endParaRPr lang="ru-RU" sz="2000" dirty="0"/>
          </a:p>
          <a:p>
            <a:pPr marL="9525"/>
            <a:r>
              <a:rPr lang="ru-RU" sz="2000" b="1" dirty="0">
                <a:solidFill>
                  <a:srgbClr val="008000"/>
                </a:solidFill>
              </a:rPr>
              <a:t>3. Международные образовательные порталы : </a:t>
            </a:r>
          </a:p>
          <a:p>
            <a:pPr marL="295275" indent="-285750">
              <a:buFont typeface="Arial" panose="020B0604020202020204" pitchFamily="34" charset="0"/>
              <a:buChar char="•"/>
            </a:pPr>
            <a:r>
              <a:rPr lang="ru-RU" sz="2000" dirty="0"/>
              <a:t>Недоступность ведущих международных порталов. </a:t>
            </a:r>
          </a:p>
          <a:p>
            <a:pPr marL="295275" indent="-285750">
              <a:buFont typeface="Arial" panose="020B0604020202020204" pitchFamily="34" charset="0"/>
              <a:buChar char="•"/>
            </a:pPr>
            <a:r>
              <a:rPr lang="ru-RU" sz="2000" dirty="0"/>
              <a:t>Отсутствие равнозначной замены. Поиск новых площадок. Ограничения по возможному охвату ЦА. </a:t>
            </a:r>
          </a:p>
          <a:p>
            <a:pPr marL="295275" indent="-285750">
              <a:buFont typeface="Arial" panose="020B0604020202020204" pitchFamily="34" charset="0"/>
              <a:buChar char="•"/>
            </a:pPr>
            <a:r>
              <a:rPr lang="ru-RU" sz="2000" dirty="0"/>
              <a:t>Невозможность оплаты размещения и платных опций продвижения </a:t>
            </a:r>
            <a:endParaRPr lang="ru-RU" sz="2000" b="1" i="1" dirty="0"/>
          </a:p>
        </p:txBody>
      </p:sp>
    </p:spTree>
    <p:extLst>
      <p:ext uri="{BB962C8B-B14F-4D97-AF65-F5344CB8AC3E}">
        <p14:creationId xmlns:p14="http://schemas.microsoft.com/office/powerpoint/2010/main" val="1705340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вал 5">
            <a:extLst>
              <a:ext uri="{FF2B5EF4-FFF2-40B4-BE49-F238E27FC236}">
                <a16:creationId xmlns:a16="http://schemas.microsoft.com/office/drawing/2014/main" id="{775C3D3D-7FB2-B9A8-4923-969C8EC0C443}"/>
              </a:ext>
            </a:extLst>
          </p:cNvPr>
          <p:cNvSpPr/>
          <p:nvPr/>
        </p:nvSpPr>
        <p:spPr>
          <a:xfrm>
            <a:off x="271305" y="1344088"/>
            <a:ext cx="11609799" cy="4748245"/>
          </a:xfrm>
          <a:prstGeom prst="ellipse">
            <a:avLst/>
          </a:prstGeom>
          <a:pattFill prst="wdUpDiag">
            <a:fgClr>
              <a:schemeClr val="bg2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26BC3BDB-7649-724B-954D-F75CEAC969ED}"/>
              </a:ext>
            </a:extLst>
          </p:cNvPr>
          <p:cNvSpPr/>
          <p:nvPr/>
        </p:nvSpPr>
        <p:spPr>
          <a:xfrm>
            <a:off x="1404445" y="3855757"/>
            <a:ext cx="2408281" cy="2408281"/>
          </a:xfrm>
          <a:prstGeom prst="ellipse">
            <a:avLst/>
          </a:prstGeom>
          <a:solidFill>
            <a:schemeClr val="accent6">
              <a:lumMod val="40000"/>
              <a:lumOff val="60000"/>
              <a:alpha val="6215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5D493AFE-29F7-804A-9210-92405DFBAD75}"/>
              </a:ext>
            </a:extLst>
          </p:cNvPr>
          <p:cNvSpPr/>
          <p:nvPr/>
        </p:nvSpPr>
        <p:spPr>
          <a:xfrm>
            <a:off x="6398167" y="3702317"/>
            <a:ext cx="2531739" cy="2552319"/>
          </a:xfrm>
          <a:prstGeom prst="ellipse">
            <a:avLst/>
          </a:prstGeom>
          <a:solidFill>
            <a:srgbClr val="B2AAE3">
              <a:alpha val="6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636A3FCB-5370-3044-9F4A-F1A2678ED4BD}"/>
              </a:ext>
            </a:extLst>
          </p:cNvPr>
          <p:cNvSpPr/>
          <p:nvPr/>
        </p:nvSpPr>
        <p:spPr>
          <a:xfrm>
            <a:off x="1994241" y="931878"/>
            <a:ext cx="3809974" cy="3809974"/>
          </a:xfrm>
          <a:prstGeom prst="ellipse">
            <a:avLst/>
          </a:prstGeom>
          <a:solidFill>
            <a:schemeClr val="accent2">
              <a:lumMod val="40000"/>
              <a:lumOff val="60000"/>
              <a:alpha val="6215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FC38459C-94B0-674D-B5F0-B68C8EAD51FF}"/>
              </a:ext>
            </a:extLst>
          </p:cNvPr>
          <p:cNvSpPr/>
          <p:nvPr/>
        </p:nvSpPr>
        <p:spPr>
          <a:xfrm>
            <a:off x="5291579" y="1003282"/>
            <a:ext cx="3245617" cy="3245617"/>
          </a:xfrm>
          <a:prstGeom prst="ellipse">
            <a:avLst/>
          </a:prstGeom>
          <a:solidFill>
            <a:schemeClr val="accent4">
              <a:lumMod val="40000"/>
              <a:lumOff val="60000"/>
              <a:alpha val="6215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38D05184-B368-BC43-886F-58BB61304FCD}"/>
              </a:ext>
            </a:extLst>
          </p:cNvPr>
          <p:cNvSpPr/>
          <p:nvPr/>
        </p:nvSpPr>
        <p:spPr>
          <a:xfrm>
            <a:off x="8176616" y="2262898"/>
            <a:ext cx="2671960" cy="2671960"/>
          </a:xfrm>
          <a:prstGeom prst="ellipse">
            <a:avLst/>
          </a:prstGeom>
          <a:solidFill>
            <a:schemeClr val="accent1">
              <a:lumMod val="40000"/>
              <a:lumOff val="60000"/>
              <a:alpha val="6215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338946F1-131D-8146-8E37-7097412C6021}"/>
              </a:ext>
            </a:extLst>
          </p:cNvPr>
          <p:cNvSpPr/>
          <p:nvPr/>
        </p:nvSpPr>
        <p:spPr>
          <a:xfrm>
            <a:off x="3935932" y="3666424"/>
            <a:ext cx="2751352" cy="2755242"/>
          </a:xfrm>
          <a:prstGeom prst="ellipse">
            <a:avLst/>
          </a:prstGeom>
          <a:solidFill>
            <a:srgbClr val="FF58CA">
              <a:alpha val="2588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32115F7-BAAD-6149-BE77-D00881BCAC73}"/>
              </a:ext>
            </a:extLst>
          </p:cNvPr>
          <p:cNvSpPr txBox="1"/>
          <p:nvPr/>
        </p:nvSpPr>
        <p:spPr>
          <a:xfrm>
            <a:off x="5560019" y="1458932"/>
            <a:ext cx="2724181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9213" algn="ctr" defTabSz="714375"/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Работа </a:t>
            </a:r>
            <a:br>
              <a:rPr lang="ru-RU" b="1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b="1" dirty="0">
                <a:solidFill>
                  <a:schemeClr val="accent4">
                    <a:lumMod val="50000"/>
                  </a:schemeClr>
                </a:solidFill>
              </a:rPr>
              <a:t> социальными сетями</a:t>
            </a:r>
            <a:br>
              <a:rPr lang="ru-RU" sz="1600" b="1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sz="1400" dirty="0"/>
              <a:t>Комплексная ежедневная работа с аккаунтами. </a:t>
            </a:r>
          </a:p>
          <a:p>
            <a:pPr marL="49213" algn="ctr" defTabSz="714375"/>
            <a:r>
              <a:rPr lang="ru-RU" sz="1400" dirty="0"/>
              <a:t>Общение с подписчиками. Анонсирование рекламных активностей и мероприятий. Проведение рекламных кампаний в рамках доступных бюджетов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4F95EEF-C568-624C-85FD-59B34D37C163}"/>
              </a:ext>
            </a:extLst>
          </p:cNvPr>
          <p:cNvSpPr txBox="1"/>
          <p:nvPr/>
        </p:nvSpPr>
        <p:spPr>
          <a:xfrm>
            <a:off x="1295818" y="4366367"/>
            <a:ext cx="262553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525" algn="ctr" defTabSz="714375"/>
            <a:r>
              <a:rPr lang="ru-RU" b="1" dirty="0">
                <a:solidFill>
                  <a:srgbClr val="008000"/>
                </a:solidFill>
              </a:rPr>
              <a:t>Размещения на образовательных порталах</a:t>
            </a:r>
            <a:r>
              <a:rPr lang="ru-RU" dirty="0">
                <a:solidFill>
                  <a:srgbClr val="008000"/>
                </a:solidFill>
              </a:rPr>
              <a:t> </a:t>
            </a:r>
            <a:br>
              <a:rPr lang="ru-RU" dirty="0">
                <a:solidFill>
                  <a:srgbClr val="008000"/>
                </a:solidFill>
              </a:rPr>
            </a:br>
            <a:r>
              <a:rPr lang="ru-RU" sz="1400" dirty="0"/>
              <a:t>Региональные </a:t>
            </a:r>
            <a:br>
              <a:rPr lang="ru-RU" sz="1400" dirty="0"/>
            </a:br>
            <a:r>
              <a:rPr lang="ru-RU" sz="1400" dirty="0"/>
              <a:t>и национальные </a:t>
            </a:r>
            <a:br>
              <a:rPr lang="ru-RU" sz="1400" dirty="0"/>
            </a:br>
            <a:r>
              <a:rPr lang="ru-RU" sz="1400" dirty="0"/>
              <a:t>платформы</a:t>
            </a:r>
          </a:p>
          <a:p>
            <a:pPr marL="9525" algn="ctr" defTabSz="714375"/>
            <a:endParaRPr lang="ru-RU" sz="16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0271F4-CAD6-2F40-95A9-E0F1B685C968}"/>
              </a:ext>
            </a:extLst>
          </p:cNvPr>
          <p:cNvSpPr txBox="1"/>
          <p:nvPr/>
        </p:nvSpPr>
        <p:spPr>
          <a:xfrm>
            <a:off x="2307674" y="1822989"/>
            <a:ext cx="30990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8" algn="ctr" defTabSz="714375"/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Работа с иноязычными сайтами вуза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  <a:p>
            <a:pPr marL="7938" algn="ctr" defTabSz="714375"/>
            <a:r>
              <a:rPr lang="ru-RU" sz="1400" b="1" dirty="0"/>
              <a:t>Главные каналы информации </a:t>
            </a:r>
            <a:br>
              <a:rPr lang="ru-RU" sz="1400" b="1" dirty="0"/>
            </a:br>
            <a:r>
              <a:rPr lang="ru-RU" sz="1400" b="1" dirty="0"/>
              <a:t>для иностранных абитуриентов</a:t>
            </a:r>
          </a:p>
          <a:p>
            <a:pPr marL="7938" algn="ctr" defTabSz="714375"/>
            <a:r>
              <a:rPr lang="ru-RU" sz="1400" dirty="0"/>
              <a:t>Актуализация и детализация контента. Внедрение </a:t>
            </a:r>
            <a:r>
              <a:rPr lang="en-US" sz="1400" dirty="0"/>
              <a:t>user friendly </a:t>
            </a:r>
            <a:r>
              <a:rPr lang="ru-RU" sz="1400" dirty="0"/>
              <a:t>сервисов,</a:t>
            </a:r>
            <a:r>
              <a:rPr lang="en-US" sz="1400" dirty="0"/>
              <a:t> </a:t>
            </a:r>
            <a:r>
              <a:rPr lang="ru-RU" sz="1400" dirty="0"/>
              <a:t>развитие интерфейса. </a:t>
            </a:r>
          </a:p>
          <a:p>
            <a:pPr marL="7938" algn="ctr" defTabSz="714375"/>
            <a:r>
              <a:rPr lang="ru-RU" sz="1400" dirty="0"/>
              <a:t>Отслеживание статистики </a:t>
            </a:r>
          </a:p>
        </p:txBody>
      </p:sp>
      <p:sp>
        <p:nvSpPr>
          <p:cNvPr id="29" name="Заголовок 6">
            <a:extLst>
              <a:ext uri="{FF2B5EF4-FFF2-40B4-BE49-F238E27FC236}">
                <a16:creationId xmlns:a16="http://schemas.microsoft.com/office/drawing/2014/main" id="{61C1F1C1-54F9-CB42-B519-FD3DA8CB5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5505" y="192077"/>
            <a:ext cx="10515600" cy="707923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+mn-lt"/>
              </a:rPr>
              <a:t>Комплекс инструментов Интернет-маркетинга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9B3452F-693A-EC4E-B6E1-EBA80E2A20FF}"/>
              </a:ext>
            </a:extLst>
          </p:cNvPr>
          <p:cNvSpPr txBox="1"/>
          <p:nvPr/>
        </p:nvSpPr>
        <p:spPr>
          <a:xfrm>
            <a:off x="6527628" y="4233004"/>
            <a:ext cx="233899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525" algn="ctr" defTabSz="714375"/>
            <a:r>
              <a:rPr lang="ru-RU" b="1" dirty="0">
                <a:solidFill>
                  <a:srgbClr val="773F90"/>
                </a:solidFill>
              </a:rPr>
              <a:t>Контекстная </a:t>
            </a:r>
            <a:br>
              <a:rPr lang="ru-RU" b="1" dirty="0">
                <a:solidFill>
                  <a:srgbClr val="773F90"/>
                </a:solidFill>
              </a:rPr>
            </a:br>
            <a:r>
              <a:rPr lang="ru-RU" b="1" dirty="0">
                <a:solidFill>
                  <a:srgbClr val="773F90"/>
                </a:solidFill>
              </a:rPr>
              <a:t>реклама</a:t>
            </a:r>
            <a:br>
              <a:rPr lang="ru-RU" sz="1600" dirty="0">
                <a:solidFill>
                  <a:srgbClr val="008000"/>
                </a:solidFill>
              </a:rPr>
            </a:br>
            <a:r>
              <a:rPr lang="en-US" sz="1400" dirty="0"/>
              <a:t>Google</a:t>
            </a:r>
            <a:r>
              <a:rPr lang="ru-RU" sz="1400" dirty="0"/>
              <a:t> </a:t>
            </a:r>
            <a:r>
              <a:rPr lang="en-US" sz="1400" dirty="0"/>
              <a:t>Ads, Baidu</a:t>
            </a:r>
            <a:r>
              <a:rPr lang="ru-RU" sz="1400" dirty="0"/>
              <a:t>,</a:t>
            </a:r>
            <a:r>
              <a:rPr lang="en-US" sz="1400" dirty="0"/>
              <a:t> </a:t>
            </a:r>
            <a:r>
              <a:rPr lang="ru-RU" sz="1400" dirty="0" err="1"/>
              <a:t>Яндекс.Директ</a:t>
            </a:r>
            <a:r>
              <a:rPr lang="ru-RU" sz="1400" dirty="0"/>
              <a:t>.</a:t>
            </a:r>
          </a:p>
          <a:p>
            <a:pPr marL="9525" algn="ctr" defTabSz="714375"/>
            <a:r>
              <a:rPr lang="ru-RU" sz="1400" dirty="0" err="1"/>
              <a:t>Таргетирование</a:t>
            </a:r>
            <a:r>
              <a:rPr lang="ru-RU" sz="1400" dirty="0"/>
              <a:t> по параметрам ЦА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B50CC4A-E7E3-C04D-AA87-F66FB86FEFBD}"/>
              </a:ext>
            </a:extLst>
          </p:cNvPr>
          <p:cNvSpPr txBox="1"/>
          <p:nvPr/>
        </p:nvSpPr>
        <p:spPr>
          <a:xfrm>
            <a:off x="4087178" y="4352181"/>
            <a:ext cx="2429759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525" algn="ctr" defTabSz="714375"/>
            <a:r>
              <a:rPr lang="ru-RU" b="1" dirty="0">
                <a:solidFill>
                  <a:srgbClr val="E44FB8"/>
                </a:solidFill>
              </a:rPr>
              <a:t>Онлайн выставочная деятельность</a:t>
            </a:r>
            <a:br>
              <a:rPr lang="ru-RU" b="1" dirty="0">
                <a:solidFill>
                  <a:srgbClr val="E44FB8"/>
                </a:solidFill>
              </a:rPr>
            </a:br>
            <a:r>
              <a:rPr lang="ru-RU" sz="1400" dirty="0"/>
              <a:t>Жесткий отбор организаторов. </a:t>
            </a:r>
          </a:p>
          <a:p>
            <a:pPr marL="9525" algn="ctr" defTabSz="714375"/>
            <a:r>
              <a:rPr lang="ru-RU" sz="1400" dirty="0"/>
              <a:t>Сбор </a:t>
            </a:r>
            <a:r>
              <a:rPr lang="ru-RU" sz="1400" dirty="0" err="1"/>
              <a:t>лидов</a:t>
            </a:r>
            <a:r>
              <a:rPr lang="ru-RU" sz="1400" dirty="0"/>
              <a:t> и отработка запросов </a:t>
            </a:r>
            <a:endParaRPr lang="ru-RU" sz="16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9518019-3C1C-B149-A8E5-B4B61C718BEE}"/>
              </a:ext>
            </a:extLst>
          </p:cNvPr>
          <p:cNvSpPr txBox="1"/>
          <p:nvPr/>
        </p:nvSpPr>
        <p:spPr>
          <a:xfrm>
            <a:off x="8346783" y="2604719"/>
            <a:ext cx="235659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525" algn="ctr" defTabSz="714375"/>
            <a:r>
              <a:rPr lang="ru-RU" b="1" dirty="0">
                <a:solidFill>
                  <a:srgbClr val="0070C0"/>
                </a:solidFill>
              </a:rPr>
              <a:t>Проведение </a:t>
            </a:r>
            <a:r>
              <a:rPr lang="ru-RU" b="1" dirty="0" err="1">
                <a:solidFill>
                  <a:srgbClr val="0070C0"/>
                </a:solidFill>
              </a:rPr>
              <a:t>вебинаров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br>
              <a:rPr lang="ru-RU" b="1" dirty="0">
                <a:solidFill>
                  <a:srgbClr val="0070C0"/>
                </a:solidFill>
              </a:rPr>
            </a:br>
            <a:r>
              <a:rPr lang="ru-RU" b="1" dirty="0">
                <a:solidFill>
                  <a:srgbClr val="0070C0"/>
                </a:solidFill>
              </a:rPr>
              <a:t>и прямых эфиров</a:t>
            </a:r>
            <a:br>
              <a:rPr lang="ru-RU" sz="1600" dirty="0">
                <a:solidFill>
                  <a:srgbClr val="008000"/>
                </a:solidFill>
              </a:rPr>
            </a:br>
            <a:r>
              <a:rPr lang="ru-RU" sz="1400" dirty="0"/>
              <a:t>Интеграция с </a:t>
            </a:r>
            <a:r>
              <a:rPr lang="ru-RU" sz="1400" dirty="0" err="1"/>
              <a:t>соцсетями</a:t>
            </a:r>
            <a:r>
              <a:rPr lang="ru-RU" sz="1400" dirty="0"/>
              <a:t>. Анонсирование. Продвижение вебинаров.</a:t>
            </a:r>
          </a:p>
          <a:p>
            <a:pPr marL="9525" algn="ctr" defTabSz="714375"/>
            <a:r>
              <a:rPr lang="ru-RU" sz="1400" dirty="0"/>
              <a:t>Сбор </a:t>
            </a:r>
            <a:r>
              <a:rPr lang="ru-RU" sz="1400" dirty="0" err="1"/>
              <a:t>лидов</a:t>
            </a:r>
            <a:r>
              <a:rPr lang="ru-RU" sz="1400" dirty="0"/>
              <a:t> и отработка запросов </a:t>
            </a:r>
            <a:endParaRPr lang="ru-RU" sz="1600" dirty="0"/>
          </a:p>
          <a:p>
            <a:pPr marL="9525" algn="ctr" defTabSz="714375"/>
            <a:r>
              <a:rPr lang="ru-RU" sz="1400" dirty="0"/>
              <a:t> </a:t>
            </a:r>
            <a:endParaRPr lang="ru-RU" sz="1600" dirty="0"/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5360B39E-C70F-4C3A-0EBC-91B225783130}"/>
              </a:ext>
            </a:extLst>
          </p:cNvPr>
          <p:cNvSpPr/>
          <p:nvPr/>
        </p:nvSpPr>
        <p:spPr>
          <a:xfrm>
            <a:off x="8115595" y="645020"/>
            <a:ext cx="1950115" cy="1950115"/>
          </a:xfrm>
          <a:prstGeom prst="ellipse">
            <a:avLst/>
          </a:prstGeom>
          <a:solidFill>
            <a:srgbClr val="B3FFFE">
              <a:alpha val="6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7EDC8D-C282-4B80-69D9-9EC60C512AA5}"/>
              </a:ext>
            </a:extLst>
          </p:cNvPr>
          <p:cNvSpPr txBox="1"/>
          <p:nvPr/>
        </p:nvSpPr>
        <p:spPr>
          <a:xfrm>
            <a:off x="8239452" y="1003282"/>
            <a:ext cx="17024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525" algn="ctr" defTabSz="714375"/>
            <a:r>
              <a:rPr lang="ru-RU" b="1" dirty="0" err="1">
                <a:solidFill>
                  <a:srgbClr val="009193"/>
                </a:solidFill>
              </a:rPr>
              <a:t>Инфлюенс</a:t>
            </a:r>
            <a:r>
              <a:rPr lang="ru-RU" b="1" dirty="0">
                <a:solidFill>
                  <a:srgbClr val="009193"/>
                </a:solidFill>
              </a:rPr>
              <a:t>-</a:t>
            </a:r>
            <a:br>
              <a:rPr lang="ru-RU" b="1" dirty="0">
                <a:solidFill>
                  <a:srgbClr val="009193"/>
                </a:solidFill>
              </a:rPr>
            </a:br>
            <a:r>
              <a:rPr lang="ru-RU" b="1" dirty="0">
                <a:solidFill>
                  <a:srgbClr val="009193"/>
                </a:solidFill>
              </a:rPr>
              <a:t>маркетинг </a:t>
            </a:r>
            <a:br>
              <a:rPr lang="ru-RU" b="1" dirty="0">
                <a:solidFill>
                  <a:srgbClr val="009193"/>
                </a:solidFill>
              </a:rPr>
            </a:br>
            <a:r>
              <a:rPr lang="ru-RU" sz="1400" dirty="0"/>
              <a:t>Лидеры мнений, </a:t>
            </a:r>
          </a:p>
          <a:p>
            <a:pPr marL="9525" algn="ctr" defTabSz="714375"/>
            <a:r>
              <a:rPr lang="ru-RU" sz="1400" dirty="0"/>
              <a:t>выпускники,</a:t>
            </a:r>
          </a:p>
          <a:p>
            <a:pPr marL="9525" algn="ctr" defTabSz="714375"/>
            <a:r>
              <a:rPr lang="ru-RU" sz="1400" dirty="0"/>
              <a:t>студенты</a:t>
            </a:r>
            <a:endParaRPr lang="ru-RU" sz="1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C1D479-EBBC-824C-27A5-CC73ACB6A837}"/>
              </a:ext>
            </a:extLst>
          </p:cNvPr>
          <p:cNvSpPr txBox="1"/>
          <p:nvPr/>
        </p:nvSpPr>
        <p:spPr>
          <a:xfrm>
            <a:off x="220768" y="3177101"/>
            <a:ext cx="199424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8" algn="ctr" defTabSz="714375"/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Лидогенеерация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br>
              <a:rPr lang="en-US" sz="1600" b="1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и работа с </a:t>
            </a:r>
            <a:r>
              <a:rPr lang="ru-RU" sz="1600" b="1" dirty="0" err="1">
                <a:solidFill>
                  <a:schemeClr val="bg2">
                    <a:lumMod val="25000"/>
                  </a:schemeClr>
                </a:solidFill>
              </a:rPr>
              <a:t>лидами</a:t>
            </a:r>
            <a:endParaRPr lang="ru-RU" sz="1600" dirty="0">
              <a:solidFill>
                <a:schemeClr val="bg2">
                  <a:lumMod val="25000"/>
                </a:schemeClr>
              </a:solidFill>
            </a:endParaRPr>
          </a:p>
          <a:p>
            <a:pPr marL="7938" algn="ctr" defTabSz="714375"/>
            <a:r>
              <a:rPr lang="ru-RU" sz="1400" dirty="0" err="1"/>
              <a:t>Dir</a:t>
            </a:r>
            <a:r>
              <a:rPr lang="en-US" sz="1400" dirty="0" err="1"/>
              <a:t>ect</a:t>
            </a:r>
            <a:r>
              <a:rPr lang="en-US" sz="1400" dirty="0"/>
              <a:t> mailing</a:t>
            </a:r>
            <a:r>
              <a:rPr lang="ru-RU" sz="1400" dirty="0"/>
              <a:t> и</a:t>
            </a:r>
            <a:r>
              <a:rPr lang="en-US" sz="1400" dirty="0"/>
              <a:t> </a:t>
            </a:r>
            <a:r>
              <a:rPr lang="ru-RU" sz="1400" dirty="0"/>
              <a:t>консалтинг ЦА</a:t>
            </a:r>
            <a:endParaRPr lang="en-US" sz="1400" dirty="0"/>
          </a:p>
          <a:p>
            <a:pPr marL="7938" algn="ctr" defTabSz="714375"/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5097002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92D2D770-3DB7-9045-B9F4-2CB8B4EFF0D1}"/>
              </a:ext>
            </a:extLst>
          </p:cNvPr>
          <p:cNvSpPr/>
          <p:nvPr/>
        </p:nvSpPr>
        <p:spPr>
          <a:xfrm>
            <a:off x="7616651" y="0"/>
            <a:ext cx="4642022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33CC1F0-ED94-1E4F-B4BE-73205C8F96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24" b="19677"/>
          <a:stretch/>
        </p:blipFill>
        <p:spPr>
          <a:xfrm>
            <a:off x="1884479" y="628554"/>
            <a:ext cx="10515600" cy="611984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FCF365-E174-CB4D-8EE7-62372D4AE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>
                <a:latin typeface="+mn-lt"/>
              </a:rPr>
              <a:t>Информационное продвижение СПбПУ: охват стран</a:t>
            </a:r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7739E42C-3E06-008B-EFCF-B01A26E17D44}"/>
              </a:ext>
            </a:extLst>
          </p:cNvPr>
          <p:cNvGrpSpPr/>
          <p:nvPr/>
        </p:nvGrpSpPr>
        <p:grpSpPr>
          <a:xfrm>
            <a:off x="488455" y="4583632"/>
            <a:ext cx="2224270" cy="1837762"/>
            <a:chOff x="416455" y="4392217"/>
            <a:chExt cx="2224270" cy="1837762"/>
          </a:xfrm>
        </p:grpSpPr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4725E73D-AA88-88D3-0960-B41CBEA7F90D}"/>
                </a:ext>
              </a:extLst>
            </p:cNvPr>
            <p:cNvSpPr/>
            <p:nvPr/>
          </p:nvSpPr>
          <p:spPr>
            <a:xfrm>
              <a:off x="416455" y="4392217"/>
              <a:ext cx="2224270" cy="183776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/>
            </a:p>
          </p:txBody>
        </p:sp>
        <p:sp>
          <p:nvSpPr>
            <p:cNvPr id="35" name="Прямоугольник 34">
              <a:extLst>
                <a:ext uri="{FF2B5EF4-FFF2-40B4-BE49-F238E27FC236}">
                  <a16:creationId xmlns:a16="http://schemas.microsoft.com/office/drawing/2014/main" id="{8818AD10-FD62-8E4E-8522-42FB8D5DF64D}"/>
                </a:ext>
              </a:extLst>
            </p:cNvPr>
            <p:cNvSpPr/>
            <p:nvPr/>
          </p:nvSpPr>
          <p:spPr>
            <a:xfrm>
              <a:off x="668558" y="4484936"/>
              <a:ext cx="1942396" cy="16466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9525">
                <a:spcAft>
                  <a:spcPts val="600"/>
                </a:spcAft>
              </a:pPr>
              <a:r>
                <a:rPr lang="ru-RU" sz="1300" dirty="0"/>
                <a:t>География стран проведения рекламных активностей СПбПУ</a:t>
              </a:r>
            </a:p>
            <a:p>
              <a:pPr marL="9525">
                <a:spcAft>
                  <a:spcPts val="600"/>
                </a:spcAft>
              </a:pPr>
              <a:r>
                <a:rPr lang="ru-RU" sz="1300" dirty="0"/>
                <a:t>Дружественные </a:t>
              </a:r>
              <a:br>
                <a:rPr lang="ru-RU" sz="1300" dirty="0"/>
              </a:br>
              <a:r>
                <a:rPr lang="ru-RU" sz="1300" dirty="0"/>
                <a:t>страны</a:t>
              </a:r>
            </a:p>
            <a:p>
              <a:pPr marL="9525">
                <a:spcAft>
                  <a:spcPts val="600"/>
                </a:spcAft>
              </a:pPr>
              <a:r>
                <a:rPr lang="ru-RU" sz="1300" dirty="0"/>
                <a:t>Недружественные страны</a:t>
              </a:r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10A9ECA2-A5BB-9890-A506-A8EDBDB1E781}"/>
                </a:ext>
              </a:extLst>
            </p:cNvPr>
            <p:cNvSpPr/>
            <p:nvPr/>
          </p:nvSpPr>
          <p:spPr>
            <a:xfrm>
              <a:off x="576532" y="4556617"/>
              <a:ext cx="92026" cy="578091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13CC6F1D-2CD5-0B34-1A13-DC30C5654554}"/>
                </a:ext>
              </a:extLst>
            </p:cNvPr>
            <p:cNvSpPr/>
            <p:nvPr/>
          </p:nvSpPr>
          <p:spPr>
            <a:xfrm>
              <a:off x="576532" y="5276975"/>
              <a:ext cx="92026" cy="304418"/>
            </a:xfrm>
            <a:prstGeom prst="rect">
              <a:avLst/>
            </a:prstGeom>
            <a:solidFill>
              <a:srgbClr val="90EA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BFB55C05-FFA1-DA21-DBAF-B7E58E608A99}"/>
                </a:ext>
              </a:extLst>
            </p:cNvPr>
            <p:cNvSpPr/>
            <p:nvPr/>
          </p:nvSpPr>
          <p:spPr>
            <a:xfrm>
              <a:off x="576532" y="5750869"/>
              <a:ext cx="92026" cy="30441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167D1FAE-F13A-62CD-B579-B50D7724906A}"/>
              </a:ext>
            </a:extLst>
          </p:cNvPr>
          <p:cNvSpPr/>
          <p:nvPr/>
        </p:nvSpPr>
        <p:spPr>
          <a:xfrm>
            <a:off x="488455" y="3078434"/>
            <a:ext cx="2224270" cy="12640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AAB26F71-ADAB-4DCD-E859-823CE0B58146}"/>
              </a:ext>
            </a:extLst>
          </p:cNvPr>
          <p:cNvSpPr/>
          <p:nvPr/>
        </p:nvSpPr>
        <p:spPr>
          <a:xfrm>
            <a:off x="648532" y="3346101"/>
            <a:ext cx="87632" cy="756888"/>
          </a:xfrm>
          <a:prstGeom prst="rect">
            <a:avLst/>
          </a:prstGeom>
          <a:solidFill>
            <a:srgbClr val="773F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8000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AF2643A-42B9-4D6F-65CD-A9FDA8C842A0}"/>
              </a:ext>
            </a:extLst>
          </p:cNvPr>
          <p:cNvSpPr/>
          <p:nvPr/>
        </p:nvSpPr>
        <p:spPr>
          <a:xfrm>
            <a:off x="736164" y="3241601"/>
            <a:ext cx="18843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525"/>
            <a:r>
              <a:rPr lang="ru-RU" sz="1400" dirty="0"/>
              <a:t>Задача: расширить присутствие СПбПУ</a:t>
            </a:r>
            <a:br>
              <a:rPr lang="ru-RU" sz="1400" dirty="0"/>
            </a:br>
            <a:r>
              <a:rPr lang="ru-RU" sz="1400" dirty="0"/>
              <a:t>в информационном пространстве</a:t>
            </a:r>
          </a:p>
        </p:txBody>
      </p:sp>
    </p:spTree>
    <p:extLst>
      <p:ext uri="{BB962C8B-B14F-4D97-AF65-F5344CB8AC3E}">
        <p14:creationId xmlns:p14="http://schemas.microsoft.com/office/powerpoint/2010/main" val="19903127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B10410F-99EE-C51B-4445-4803A9AD1EA0}"/>
              </a:ext>
            </a:extLst>
          </p:cNvPr>
          <p:cNvSpPr/>
          <p:nvPr/>
        </p:nvSpPr>
        <p:spPr>
          <a:xfrm>
            <a:off x="7331325" y="1179870"/>
            <a:ext cx="4860675" cy="56781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FCF365-E174-CB4D-8EE7-62372D4AE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500" dirty="0">
                <a:latin typeface="+mn-lt"/>
              </a:rPr>
              <a:t>Онлайн международные выставки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65F00B7-074C-2E3A-C44A-69FF631224F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7463" y="854280"/>
            <a:ext cx="3284413" cy="179000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43EB326-9281-5AA5-0AB3-3CCAFF70567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6881" y="4801262"/>
            <a:ext cx="3291819" cy="185164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A1FE69D-B9FD-7DBB-36E8-7A730E64F5F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5179" y="2804084"/>
            <a:ext cx="2373572" cy="1908866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BB543020-625E-97B1-5C9E-205D1D7315D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6473" y="2748833"/>
            <a:ext cx="2912120" cy="1941413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7980D0B7-D3DC-3D3F-72B2-EDD96053622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5061" y="864465"/>
            <a:ext cx="2669730" cy="1779820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D1B3D372-B696-EE68-82D9-E3C753D7BD0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6009" y="2782889"/>
            <a:ext cx="2912119" cy="1941413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809E89C5-5603-A4D3-8800-87425DCB816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4549" y="854280"/>
            <a:ext cx="2386674" cy="1790005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674EBED3-4498-BD04-87D3-AF15760F2BD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827" y="4801262"/>
            <a:ext cx="3291820" cy="1851649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CCDD4464-86AC-9411-FCB2-9AF6C8A83CCD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0626" y="4801262"/>
            <a:ext cx="3477276" cy="1851650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9780CC8E-306D-3D1E-3704-2FFFB866F824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595" y="2777404"/>
            <a:ext cx="2869263" cy="1912842"/>
          </a:xfrm>
          <a:prstGeom prst="rect">
            <a:avLst/>
          </a:prstGeom>
        </p:spPr>
      </p:pic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92D8535D-E801-F800-B688-8684A72F9B62}"/>
              </a:ext>
            </a:extLst>
          </p:cNvPr>
          <p:cNvSpPr/>
          <p:nvPr/>
        </p:nvSpPr>
        <p:spPr>
          <a:xfrm>
            <a:off x="3186857" y="2216738"/>
            <a:ext cx="958649" cy="3077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A9864FF-F328-8799-8FC6-B69A7D82ADFE}"/>
              </a:ext>
            </a:extLst>
          </p:cNvPr>
          <p:cNvSpPr txBox="1"/>
          <p:nvPr/>
        </p:nvSpPr>
        <p:spPr>
          <a:xfrm>
            <a:off x="3206522" y="2219646"/>
            <a:ext cx="9586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6838" lvl="0">
              <a:spcAft>
                <a:spcPts val="600"/>
              </a:spcAft>
            </a:pPr>
            <a:r>
              <a:rPr lang="ru-RU" sz="1400" b="1" dirty="0"/>
              <a:t>Китай</a:t>
            </a:r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CA85F612-D1C0-B711-A408-C93952A40A76}"/>
              </a:ext>
            </a:extLst>
          </p:cNvPr>
          <p:cNvSpPr/>
          <p:nvPr/>
        </p:nvSpPr>
        <p:spPr>
          <a:xfrm>
            <a:off x="6595671" y="2236962"/>
            <a:ext cx="916525" cy="3077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740DDBA-BFF3-2AC8-02AE-88B716AAD413}"/>
              </a:ext>
            </a:extLst>
          </p:cNvPr>
          <p:cNvSpPr txBox="1"/>
          <p:nvPr/>
        </p:nvSpPr>
        <p:spPr>
          <a:xfrm>
            <a:off x="6595671" y="2239870"/>
            <a:ext cx="9361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6838" lvl="0">
              <a:spcAft>
                <a:spcPts val="600"/>
              </a:spcAft>
            </a:pPr>
            <a:r>
              <a:rPr lang="ru-RU" sz="1400" b="1" dirty="0"/>
              <a:t>Египет</a:t>
            </a:r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8F1588AB-51F5-3402-A236-B73C1E58037A}"/>
              </a:ext>
            </a:extLst>
          </p:cNvPr>
          <p:cNvSpPr/>
          <p:nvPr/>
        </p:nvSpPr>
        <p:spPr>
          <a:xfrm>
            <a:off x="9154633" y="2258157"/>
            <a:ext cx="925706" cy="3077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0FF2EE7-A7C0-DCF8-6228-805F0D3C7216}"/>
              </a:ext>
            </a:extLst>
          </p:cNvPr>
          <p:cNvSpPr txBox="1"/>
          <p:nvPr/>
        </p:nvSpPr>
        <p:spPr>
          <a:xfrm>
            <a:off x="9154633" y="2261065"/>
            <a:ext cx="9453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6838" lvl="0">
              <a:spcAft>
                <a:spcPts val="600"/>
              </a:spcAft>
            </a:pPr>
            <a:r>
              <a:rPr lang="ru-RU" sz="1400" b="1" dirty="0"/>
              <a:t>Индия</a:t>
            </a:r>
          </a:p>
        </p:txBody>
      </p:sp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982FBFBE-4E8E-3166-C2E5-408680451E69}"/>
              </a:ext>
            </a:extLst>
          </p:cNvPr>
          <p:cNvSpPr/>
          <p:nvPr/>
        </p:nvSpPr>
        <p:spPr>
          <a:xfrm>
            <a:off x="1115974" y="4279727"/>
            <a:ext cx="1936963" cy="3077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CB45062-BE1F-1EEC-DBA8-AFC058F38E72}"/>
              </a:ext>
            </a:extLst>
          </p:cNvPr>
          <p:cNvSpPr txBox="1"/>
          <p:nvPr/>
        </p:nvSpPr>
        <p:spPr>
          <a:xfrm>
            <a:off x="1135639" y="4282635"/>
            <a:ext cx="19369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6838" lvl="0">
              <a:spcAft>
                <a:spcPts val="600"/>
              </a:spcAft>
            </a:pPr>
            <a:r>
              <a:rPr lang="ru-RU" sz="1400" b="1" dirty="0"/>
              <a:t>Росатом, </a:t>
            </a:r>
            <a:r>
              <a:rPr lang="ru-RU" sz="900" b="1" dirty="0"/>
              <a:t>международная</a:t>
            </a:r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076FACE1-4E70-D16F-FB11-E9742F33FE9D}"/>
              </a:ext>
            </a:extLst>
          </p:cNvPr>
          <p:cNvSpPr/>
          <p:nvPr/>
        </p:nvSpPr>
        <p:spPr>
          <a:xfrm>
            <a:off x="4745768" y="4281820"/>
            <a:ext cx="1423703" cy="3077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7EE1E16-BEBD-38CA-33B3-5B1E94DE7B77}"/>
              </a:ext>
            </a:extLst>
          </p:cNvPr>
          <p:cNvSpPr txBox="1"/>
          <p:nvPr/>
        </p:nvSpPr>
        <p:spPr>
          <a:xfrm>
            <a:off x="4752559" y="4284728"/>
            <a:ext cx="14365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6838" lvl="0">
              <a:spcAft>
                <a:spcPts val="600"/>
              </a:spcAft>
            </a:pPr>
            <a:r>
              <a:rPr lang="ru-RU" sz="1400" b="1" dirty="0"/>
              <a:t>Англо-Африка</a:t>
            </a:r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9C2C8EA1-D3CA-8925-D42F-9C02D27CF452}"/>
              </a:ext>
            </a:extLst>
          </p:cNvPr>
          <p:cNvSpPr/>
          <p:nvPr/>
        </p:nvSpPr>
        <p:spPr>
          <a:xfrm>
            <a:off x="7181771" y="4291103"/>
            <a:ext cx="1521428" cy="3077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79368FC-223F-F960-51AB-C95F0563C51E}"/>
              </a:ext>
            </a:extLst>
          </p:cNvPr>
          <p:cNvSpPr txBox="1"/>
          <p:nvPr/>
        </p:nvSpPr>
        <p:spPr>
          <a:xfrm>
            <a:off x="7113917" y="4285646"/>
            <a:ext cx="15892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6838" lvl="0">
              <a:spcAft>
                <a:spcPts val="600"/>
              </a:spcAft>
            </a:pPr>
            <a:r>
              <a:rPr lang="ru-RU" sz="1400" b="1" dirty="0"/>
              <a:t>Ближний Восток</a:t>
            </a:r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6387ECFD-AB31-6D27-98B2-7CBA7334F1A9}"/>
              </a:ext>
            </a:extLst>
          </p:cNvPr>
          <p:cNvSpPr/>
          <p:nvPr/>
        </p:nvSpPr>
        <p:spPr>
          <a:xfrm>
            <a:off x="9119399" y="4288195"/>
            <a:ext cx="1504923" cy="3077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F9CDF39E-15FD-120A-7811-87A6F46551A7}"/>
              </a:ext>
            </a:extLst>
          </p:cNvPr>
          <p:cNvSpPr txBox="1"/>
          <p:nvPr/>
        </p:nvSpPr>
        <p:spPr>
          <a:xfrm>
            <a:off x="9091165" y="4279727"/>
            <a:ext cx="15263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6838">
              <a:spcAft>
                <a:spcPts val="600"/>
              </a:spcAft>
            </a:pPr>
            <a:r>
              <a:rPr lang="ru-RU" sz="1400" b="1" dirty="0"/>
              <a:t>Франко-Африка</a:t>
            </a:r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E8A96CC1-76FC-D803-FF0E-067FCCDE000E}"/>
              </a:ext>
            </a:extLst>
          </p:cNvPr>
          <p:cNvSpPr/>
          <p:nvPr/>
        </p:nvSpPr>
        <p:spPr>
          <a:xfrm>
            <a:off x="1115974" y="6189661"/>
            <a:ext cx="1228901" cy="3077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FCDC4F6F-36F1-5259-D508-C885F04697F7}"/>
              </a:ext>
            </a:extLst>
          </p:cNvPr>
          <p:cNvSpPr/>
          <p:nvPr/>
        </p:nvSpPr>
        <p:spPr>
          <a:xfrm>
            <a:off x="4463047" y="6223233"/>
            <a:ext cx="822527" cy="3077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14EAF9A8-DC79-91C9-5D31-BC5C90DCA142}"/>
              </a:ext>
            </a:extLst>
          </p:cNvPr>
          <p:cNvSpPr txBox="1"/>
          <p:nvPr/>
        </p:nvSpPr>
        <p:spPr>
          <a:xfrm>
            <a:off x="4544034" y="6223233"/>
            <a:ext cx="5737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6838" lvl="0">
              <a:spcAft>
                <a:spcPts val="600"/>
              </a:spcAft>
            </a:pPr>
            <a:r>
              <a:rPr lang="ru-RU" sz="1400" b="1" dirty="0"/>
              <a:t>СНГ</a:t>
            </a:r>
          </a:p>
        </p:txBody>
      </p: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id="{EB4FFA2C-C747-BC5B-35C1-3E9474B9CD61}"/>
              </a:ext>
            </a:extLst>
          </p:cNvPr>
          <p:cNvSpPr/>
          <p:nvPr/>
        </p:nvSpPr>
        <p:spPr>
          <a:xfrm>
            <a:off x="10150437" y="6181102"/>
            <a:ext cx="958649" cy="3077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ED65D5D9-1C48-10C2-40D3-E43257E47307}"/>
              </a:ext>
            </a:extLst>
          </p:cNvPr>
          <p:cNvSpPr txBox="1"/>
          <p:nvPr/>
        </p:nvSpPr>
        <p:spPr>
          <a:xfrm>
            <a:off x="10170102" y="6184010"/>
            <a:ext cx="9586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6838" lvl="0">
              <a:spcAft>
                <a:spcPts val="600"/>
              </a:spcAft>
            </a:pPr>
            <a:r>
              <a:rPr lang="ru-RU" sz="1400" b="1" dirty="0"/>
              <a:t>Турция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C941865E-5432-3D74-E868-49EBF74E1999}"/>
              </a:ext>
            </a:extLst>
          </p:cNvPr>
          <p:cNvSpPr txBox="1"/>
          <p:nvPr/>
        </p:nvSpPr>
        <p:spPr>
          <a:xfrm>
            <a:off x="1015814" y="6189662"/>
            <a:ext cx="13749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6838" lvl="0">
              <a:spcAft>
                <a:spcPts val="600"/>
              </a:spcAft>
            </a:pPr>
            <a:r>
              <a:rPr lang="ru-RU" sz="1400" b="1" dirty="0"/>
              <a:t>Лат. Америка</a:t>
            </a:r>
          </a:p>
        </p:txBody>
      </p:sp>
    </p:spTree>
    <p:extLst>
      <p:ext uri="{BB962C8B-B14F-4D97-AF65-F5344CB8AC3E}">
        <p14:creationId xmlns:p14="http://schemas.microsoft.com/office/powerpoint/2010/main" val="6833432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B10410F-99EE-C51B-4445-4803A9AD1EA0}"/>
              </a:ext>
            </a:extLst>
          </p:cNvPr>
          <p:cNvSpPr/>
          <p:nvPr/>
        </p:nvSpPr>
        <p:spPr>
          <a:xfrm>
            <a:off x="7314340" y="-356202"/>
            <a:ext cx="4888019" cy="72142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FCF365-E174-CB4D-8EE7-62372D4AE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500" dirty="0">
                <a:latin typeface="+mn-lt"/>
              </a:rPr>
              <a:t>Вебинары для иностранных абитуриентов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D8A20FF-9540-94C2-9741-B6DC003133C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1449" y="364726"/>
            <a:ext cx="2002863" cy="267048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0486363-5825-4F94-242B-A56188EE48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34924" y="924001"/>
            <a:ext cx="3552772" cy="211120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DFC6FCE-AEFE-D763-4C77-6594B14E1BA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345" y="933283"/>
            <a:ext cx="2802570" cy="210192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B861CFB-D885-9F1B-5D7D-E9505A5BCA6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282" y="1942260"/>
            <a:ext cx="1062846" cy="187338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FB83C65-2416-7924-7F88-6E3A593C941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624" y="3914135"/>
            <a:ext cx="2638324" cy="1978743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1669B0D-EBFE-64EB-0E68-0CEA27C7373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0489" y="911715"/>
            <a:ext cx="2831326" cy="2123495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1A1AA50D-78E4-0841-25F1-948ABAEA297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6713" y="3114665"/>
            <a:ext cx="2917094" cy="1640865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21AF09D1-EDF2-CD50-D3A0-BE3BE5F85303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0686" y="3125063"/>
            <a:ext cx="2523378" cy="1622244"/>
          </a:xfrm>
          <a:prstGeom prst="rect">
            <a:avLst/>
          </a:prstGeom>
        </p:spPr>
      </p:pic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DC1BBCCC-06B4-2B7F-5D34-92943092AC29}"/>
              </a:ext>
            </a:extLst>
          </p:cNvPr>
          <p:cNvSpPr/>
          <p:nvPr/>
        </p:nvSpPr>
        <p:spPr>
          <a:xfrm>
            <a:off x="1374920" y="2621873"/>
            <a:ext cx="1444454" cy="3077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98A9FBCC-2E37-BEB9-8405-F461AE747B79}"/>
              </a:ext>
            </a:extLst>
          </p:cNvPr>
          <p:cNvSpPr/>
          <p:nvPr/>
        </p:nvSpPr>
        <p:spPr>
          <a:xfrm>
            <a:off x="4413398" y="2598496"/>
            <a:ext cx="2063057" cy="3077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AE8E768B-1B58-5954-70AC-62140C1E8750}"/>
              </a:ext>
            </a:extLst>
          </p:cNvPr>
          <p:cNvSpPr/>
          <p:nvPr/>
        </p:nvSpPr>
        <p:spPr>
          <a:xfrm>
            <a:off x="7001253" y="2643583"/>
            <a:ext cx="2438916" cy="3077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35C80201-D90A-21B5-C2DB-8434A37CCCC7}"/>
              </a:ext>
            </a:extLst>
          </p:cNvPr>
          <p:cNvSpPr/>
          <p:nvPr/>
        </p:nvSpPr>
        <p:spPr>
          <a:xfrm>
            <a:off x="9688287" y="631449"/>
            <a:ext cx="1277834" cy="3077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5ACA10AD-B6BE-BBDC-D4D1-A29C92D205F2}"/>
              </a:ext>
            </a:extLst>
          </p:cNvPr>
          <p:cNvSpPr/>
          <p:nvPr/>
        </p:nvSpPr>
        <p:spPr>
          <a:xfrm>
            <a:off x="3135570" y="4323299"/>
            <a:ext cx="1389039" cy="3077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15336A73-DF37-3771-A2F9-8329FB43A5C1}"/>
              </a:ext>
            </a:extLst>
          </p:cNvPr>
          <p:cNvSpPr/>
          <p:nvPr/>
        </p:nvSpPr>
        <p:spPr>
          <a:xfrm>
            <a:off x="6587696" y="3182439"/>
            <a:ext cx="1851472" cy="2783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CDA5BE-9DB6-313E-E9DF-826481BB61F9}"/>
              </a:ext>
            </a:extLst>
          </p:cNvPr>
          <p:cNvSpPr txBox="1"/>
          <p:nvPr/>
        </p:nvSpPr>
        <p:spPr>
          <a:xfrm>
            <a:off x="9688287" y="577589"/>
            <a:ext cx="1277834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50" dirty="0"/>
              <a:t>Для абитуриентов Ирана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648FB7-6B96-F8B1-153F-4F7CFDE12E86}"/>
              </a:ext>
            </a:extLst>
          </p:cNvPr>
          <p:cNvSpPr txBox="1"/>
          <p:nvPr/>
        </p:nvSpPr>
        <p:spPr>
          <a:xfrm>
            <a:off x="4413398" y="2621873"/>
            <a:ext cx="206305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050" dirty="0"/>
              <a:t>Вебинар для школ Узбекистана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EC5C5D2-BFF5-7854-C02F-E077C084BDA7}"/>
              </a:ext>
            </a:extLst>
          </p:cNvPr>
          <p:cNvSpPr txBox="1"/>
          <p:nvPr/>
        </p:nvSpPr>
        <p:spPr>
          <a:xfrm>
            <a:off x="1350947" y="2568013"/>
            <a:ext cx="1468427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50" dirty="0"/>
              <a:t>с Россотрудничеством в Турции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F8ADEDB-75F4-5F34-3784-0F80706D3B84}"/>
              </a:ext>
            </a:extLst>
          </p:cNvPr>
          <p:cNvSpPr txBox="1"/>
          <p:nvPr/>
        </p:nvSpPr>
        <p:spPr>
          <a:xfrm>
            <a:off x="6587697" y="3182491"/>
            <a:ext cx="1851472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50" dirty="0"/>
              <a:t>С Росатом для стран Африки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52AC54E-2B93-CF21-86A3-9D7BEEC97D3B}"/>
              </a:ext>
            </a:extLst>
          </p:cNvPr>
          <p:cNvSpPr txBox="1"/>
          <p:nvPr/>
        </p:nvSpPr>
        <p:spPr>
          <a:xfrm>
            <a:off x="7001253" y="2656899"/>
            <a:ext cx="248756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/>
              <a:t>Вебинар по Олимпиаде «Open Doors»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4006D64-1925-984D-ABCB-244BB8724AD3}"/>
              </a:ext>
            </a:extLst>
          </p:cNvPr>
          <p:cNvSpPr txBox="1"/>
          <p:nvPr/>
        </p:nvSpPr>
        <p:spPr>
          <a:xfrm>
            <a:off x="3096366" y="4350230"/>
            <a:ext cx="153516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50" dirty="0"/>
              <a:t>Для школ в Молдавии</a:t>
            </a: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48B6A4A4-3581-5D71-2FBE-7205CDEF837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26712" y="4874044"/>
            <a:ext cx="5497855" cy="1742749"/>
          </a:xfrm>
          <a:prstGeom prst="rect">
            <a:avLst/>
          </a:prstGeom>
        </p:spPr>
      </p:pic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97563964-0148-9264-B693-8E54293740B1}"/>
              </a:ext>
            </a:extLst>
          </p:cNvPr>
          <p:cNvSpPr/>
          <p:nvPr/>
        </p:nvSpPr>
        <p:spPr>
          <a:xfrm>
            <a:off x="5751965" y="6194493"/>
            <a:ext cx="2594870" cy="3167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6159F16-B8C2-9EBB-628C-2B591764650D}"/>
              </a:ext>
            </a:extLst>
          </p:cNvPr>
          <p:cNvSpPr txBox="1"/>
          <p:nvPr/>
        </p:nvSpPr>
        <p:spPr>
          <a:xfrm>
            <a:off x="5827174" y="6236999"/>
            <a:ext cx="2616173" cy="2612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50" dirty="0"/>
              <a:t>С китайским рекрутинговым агентством</a:t>
            </a:r>
          </a:p>
        </p:txBody>
      </p: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005ED28E-1117-0752-C64C-54263DE8F84E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4331" y="3114665"/>
            <a:ext cx="2495282" cy="1663521"/>
          </a:xfrm>
          <a:prstGeom prst="rect">
            <a:avLst/>
          </a:prstGeom>
        </p:spPr>
      </p:pic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FA08693B-6A59-1794-07AE-F149DA52CBA3}"/>
              </a:ext>
            </a:extLst>
          </p:cNvPr>
          <p:cNvSpPr/>
          <p:nvPr/>
        </p:nvSpPr>
        <p:spPr>
          <a:xfrm>
            <a:off x="8748582" y="4395583"/>
            <a:ext cx="1588383" cy="3167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32D50DC-9790-10F1-C7B6-EDED98FB2760}"/>
              </a:ext>
            </a:extLst>
          </p:cNvPr>
          <p:cNvSpPr txBox="1"/>
          <p:nvPr/>
        </p:nvSpPr>
        <p:spPr>
          <a:xfrm>
            <a:off x="8759019" y="4438089"/>
            <a:ext cx="1800827" cy="2612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50" dirty="0"/>
              <a:t>Вебинар для школ Китая</a:t>
            </a:r>
          </a:p>
        </p:txBody>
      </p: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CD0A59E4-4C1F-AECE-87B6-B680351209F0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4949" y="4903506"/>
            <a:ext cx="2594871" cy="1728833"/>
          </a:xfrm>
          <a:prstGeom prst="rect">
            <a:avLst/>
          </a:prstGeom>
        </p:spPr>
      </p:pic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86378F07-CFDC-7427-C94A-8F2CC917B369}"/>
              </a:ext>
            </a:extLst>
          </p:cNvPr>
          <p:cNvSpPr/>
          <p:nvPr/>
        </p:nvSpPr>
        <p:spPr>
          <a:xfrm>
            <a:off x="8980686" y="6175164"/>
            <a:ext cx="2109075" cy="3167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BB4DDD0-0DE9-7EA6-BCBB-57F445277681}"/>
              </a:ext>
            </a:extLst>
          </p:cNvPr>
          <p:cNvSpPr txBox="1"/>
          <p:nvPr/>
        </p:nvSpPr>
        <p:spPr>
          <a:xfrm>
            <a:off x="8985035" y="6217670"/>
            <a:ext cx="2327607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50" dirty="0"/>
              <a:t>Для студентов университета </a:t>
            </a:r>
            <a:r>
              <a:rPr lang="ru-RU" sz="1050" dirty="0" err="1"/>
              <a:t>Шам</a:t>
            </a:r>
            <a:endParaRPr lang="ru-RU" sz="1050" dirty="0"/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51430A26-D3F0-38C2-080C-69F85FE4CFCB}"/>
              </a:ext>
            </a:extLst>
          </p:cNvPr>
          <p:cNvSpPr/>
          <p:nvPr/>
        </p:nvSpPr>
        <p:spPr>
          <a:xfrm>
            <a:off x="1092992" y="4029099"/>
            <a:ext cx="1687032" cy="3167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AACB826-327D-63C8-F4E4-C9DD2647C90E}"/>
              </a:ext>
            </a:extLst>
          </p:cNvPr>
          <p:cNvSpPr txBox="1"/>
          <p:nvPr/>
        </p:nvSpPr>
        <p:spPr>
          <a:xfrm>
            <a:off x="1179871" y="3980085"/>
            <a:ext cx="1765884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50" dirty="0"/>
              <a:t>Для абитуриентов Латинской Америки</a:t>
            </a:r>
          </a:p>
        </p:txBody>
      </p:sp>
    </p:spTree>
    <p:extLst>
      <p:ext uri="{BB962C8B-B14F-4D97-AF65-F5344CB8AC3E}">
        <p14:creationId xmlns:p14="http://schemas.microsoft.com/office/powerpoint/2010/main" val="17116204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FCF365-E174-CB4D-8EE7-62372D4AE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2185" y="155452"/>
            <a:ext cx="10515600" cy="707923"/>
          </a:xfrm>
        </p:spPr>
        <p:txBody>
          <a:bodyPr>
            <a:normAutofit/>
          </a:bodyPr>
          <a:lstStyle/>
          <a:p>
            <a:r>
              <a:rPr lang="ru-RU" sz="2500" dirty="0">
                <a:latin typeface="+mn-lt"/>
              </a:rPr>
              <a:t>Социальные сети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90AED85-994E-5F03-16D6-BA78A5DBD8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85" y="1031358"/>
            <a:ext cx="2161592" cy="46901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BE7FE45-06FF-C7EA-8CC5-3B539A115C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064" y="2259259"/>
            <a:ext cx="2090730" cy="41123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5337CE3A-1DAF-D2EC-B982-DA320A1A0C06}"/>
              </a:ext>
            </a:extLst>
          </p:cNvPr>
          <p:cNvGrpSpPr/>
          <p:nvPr/>
        </p:nvGrpSpPr>
        <p:grpSpPr>
          <a:xfrm>
            <a:off x="2797036" y="1483383"/>
            <a:ext cx="2211994" cy="4073567"/>
            <a:chOff x="4228576" y="1212112"/>
            <a:chExt cx="2448671" cy="450942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3159FF97-81D4-1D93-5254-09C29A70DA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60" b="9665"/>
            <a:stretch/>
          </p:blipFill>
          <p:spPr>
            <a:xfrm>
              <a:off x="4228576" y="1212112"/>
              <a:ext cx="2448671" cy="4509426"/>
            </a:xfrm>
            <a:prstGeom prst="rect">
              <a:avLst/>
            </a:prstGeom>
          </p:spPr>
        </p:pic>
        <p:sp>
          <p:nvSpPr>
            <p:cNvPr id="15" name="Скругленный прямоугольник 14">
              <a:extLst>
                <a:ext uri="{FF2B5EF4-FFF2-40B4-BE49-F238E27FC236}">
                  <a16:creationId xmlns:a16="http://schemas.microsoft.com/office/drawing/2014/main" id="{5C66E8F7-1CF8-42CF-0A68-D0243CF3387A}"/>
                </a:ext>
              </a:extLst>
            </p:cNvPr>
            <p:cNvSpPr/>
            <p:nvPr/>
          </p:nvSpPr>
          <p:spPr>
            <a:xfrm>
              <a:off x="4276164" y="2312894"/>
              <a:ext cx="363540" cy="42749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Скругленный прямоугольник 17">
              <a:extLst>
                <a:ext uri="{FF2B5EF4-FFF2-40B4-BE49-F238E27FC236}">
                  <a16:creationId xmlns:a16="http://schemas.microsoft.com/office/drawing/2014/main" id="{CE4A02CE-AF62-FF68-C48C-08B4DEEDD1B2}"/>
                </a:ext>
              </a:extLst>
            </p:cNvPr>
            <p:cNvSpPr/>
            <p:nvPr/>
          </p:nvSpPr>
          <p:spPr>
            <a:xfrm>
              <a:off x="4276164" y="3253079"/>
              <a:ext cx="363540" cy="42749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Скругленный прямоугольник 18">
              <a:extLst>
                <a:ext uri="{FF2B5EF4-FFF2-40B4-BE49-F238E27FC236}">
                  <a16:creationId xmlns:a16="http://schemas.microsoft.com/office/drawing/2014/main" id="{4637BC17-9065-7B49-4F48-E39CA361E541}"/>
                </a:ext>
              </a:extLst>
            </p:cNvPr>
            <p:cNvSpPr/>
            <p:nvPr/>
          </p:nvSpPr>
          <p:spPr>
            <a:xfrm>
              <a:off x="4276164" y="4215963"/>
              <a:ext cx="363540" cy="42749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Скругленный прямоугольник 20">
              <a:extLst>
                <a:ext uri="{FF2B5EF4-FFF2-40B4-BE49-F238E27FC236}">
                  <a16:creationId xmlns:a16="http://schemas.microsoft.com/office/drawing/2014/main" id="{8E55FFD8-93B7-11D6-0979-25E2A5D7CE71}"/>
                </a:ext>
              </a:extLst>
            </p:cNvPr>
            <p:cNvSpPr/>
            <p:nvPr/>
          </p:nvSpPr>
          <p:spPr>
            <a:xfrm>
              <a:off x="4276164" y="4690210"/>
              <a:ext cx="363540" cy="42749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Скругленный прямоугольник 23">
              <a:extLst>
                <a:ext uri="{FF2B5EF4-FFF2-40B4-BE49-F238E27FC236}">
                  <a16:creationId xmlns:a16="http://schemas.microsoft.com/office/drawing/2014/main" id="{AE9D69EE-0A41-D972-0818-86C32DAA8B84}"/>
                </a:ext>
              </a:extLst>
            </p:cNvPr>
            <p:cNvSpPr/>
            <p:nvPr/>
          </p:nvSpPr>
          <p:spPr>
            <a:xfrm>
              <a:off x="4276164" y="5178847"/>
              <a:ext cx="363540" cy="54269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Скругленный прямоугольник 25">
              <a:extLst>
                <a:ext uri="{FF2B5EF4-FFF2-40B4-BE49-F238E27FC236}">
                  <a16:creationId xmlns:a16="http://schemas.microsoft.com/office/drawing/2014/main" id="{3C8A4DA5-8A19-EBE7-FA1B-BA7D1FD27380}"/>
                </a:ext>
              </a:extLst>
            </p:cNvPr>
            <p:cNvSpPr/>
            <p:nvPr/>
          </p:nvSpPr>
          <p:spPr>
            <a:xfrm>
              <a:off x="4613043" y="1553136"/>
              <a:ext cx="2064203" cy="237814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2D1AC674-FFD3-E049-FA84-5402A760093E}"/>
              </a:ext>
            </a:extLst>
          </p:cNvPr>
          <p:cNvGrpSpPr/>
          <p:nvPr/>
        </p:nvGrpSpPr>
        <p:grpSpPr>
          <a:xfrm>
            <a:off x="6729985" y="1181071"/>
            <a:ext cx="4528042" cy="4678190"/>
            <a:chOff x="6310287" y="685802"/>
            <a:chExt cx="5040000" cy="5207124"/>
          </a:xfrm>
        </p:grpSpPr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57E3B335-62CF-DCF4-ADDA-812F4139C7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0287" y="2066038"/>
              <a:ext cx="5040000" cy="3826888"/>
            </a:xfrm>
            <a:prstGeom prst="rect">
              <a:avLst/>
            </a:prstGeom>
            <a:effectLst/>
          </p:spPr>
        </p:pic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79B3BE26-220C-E362-A9FA-0A755A8966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0287" y="685802"/>
              <a:ext cx="5040000" cy="1699952"/>
            </a:xfrm>
            <a:prstGeom prst="rect">
              <a:avLst/>
            </a:prstGeom>
          </p:spPr>
        </p:pic>
      </p:grp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9E8C7576-A724-A987-8DF8-5790AE87B8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959" y="2259259"/>
            <a:ext cx="2187034" cy="4095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84531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4403</TotalTime>
  <Words>815</Words>
  <Application>Microsoft Macintosh PowerPoint</Application>
  <PresentationFormat>Широкоэкранный</PresentationFormat>
  <Paragraphs>144</Paragraphs>
  <Slides>13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0" baseType="lpstr">
      <vt:lpstr>Arial</vt:lpstr>
      <vt:lpstr>Calibri</vt:lpstr>
      <vt:lpstr>Calibri Light</vt:lpstr>
      <vt:lpstr>Myriad Pro</vt:lpstr>
      <vt:lpstr>PT Sans</vt:lpstr>
      <vt:lpstr>YS Text</vt:lpstr>
      <vt:lpstr>Тема Office</vt:lpstr>
      <vt:lpstr>Презентация PowerPoint</vt:lpstr>
      <vt:lpstr>Прием иностранных граждан на обучение в СПбПУ на 2024/2025 учебный год</vt:lpstr>
      <vt:lpstr>Изменения в комплексе используемых инструментов маркетинга</vt:lpstr>
      <vt:lpstr>Сложности и проблемы продвижения </vt:lpstr>
      <vt:lpstr>Комплекс инструментов Интернет-маркетинга</vt:lpstr>
      <vt:lpstr>Информационное продвижение СПбПУ: охват стран</vt:lpstr>
      <vt:lpstr>Онлайн международные выставки</vt:lpstr>
      <vt:lpstr>Вебинары для иностранных абитуриентов</vt:lpstr>
      <vt:lpstr>Социальные сети</vt:lpstr>
      <vt:lpstr>Продвижение СПбПУ в WeChat </vt:lpstr>
      <vt:lpstr>Контекстная реклама в поисковой системе Google</vt:lpstr>
      <vt:lpstr>Контекстная реклама в поисковой системе BAIDU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Мария Бочарова</dc:creator>
  <cp:lastModifiedBy>Microsoft Office User</cp:lastModifiedBy>
  <cp:revision>366</cp:revision>
  <cp:lastPrinted>2024-11-12T14:27:10Z</cp:lastPrinted>
  <dcterms:created xsi:type="dcterms:W3CDTF">2020-09-03T08:41:49Z</dcterms:created>
  <dcterms:modified xsi:type="dcterms:W3CDTF">2024-11-12T15:09:28Z</dcterms:modified>
</cp:coreProperties>
</file>