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71" r:id="rId5"/>
    <p:sldId id="289" r:id="rId6"/>
    <p:sldId id="297" r:id="rId7"/>
    <p:sldId id="272" r:id="rId8"/>
    <p:sldId id="293" r:id="rId9"/>
    <p:sldId id="291" r:id="rId10"/>
    <p:sldId id="298" r:id="rId11"/>
    <p:sldId id="299" r:id="rId12"/>
    <p:sldId id="300" r:id="rId13"/>
    <p:sldId id="284" r:id="rId14"/>
    <p:sldId id="285" r:id="rId15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/>
    <p:restoredTop sz="94694"/>
  </p:normalViewPr>
  <p:slideViewPr>
    <p:cSldViewPr snapToGrid="0" snapToObjects="1">
      <p:cViewPr varScale="1">
        <p:scale>
          <a:sx n="63" d="100"/>
          <a:sy n="63" d="100"/>
        </p:scale>
        <p:origin x="992" y="52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11/13/2024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11/13/2024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en/news/keywords/143990529/" TargetMode="External"/><Relationship Id="rId2" Type="http://schemas.openxmlformats.org/officeDocument/2006/relationships/hyperlink" Target="https://iai.hse.ru/iss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Первая встреча с Вышкой:</a:t>
            </a:r>
            <a:br>
              <a:rPr lang="ru-RU" dirty="0"/>
            </a:br>
            <a:r>
              <a:rPr lang="ru-RU" dirty="0"/>
              <a:t>англоязычный портал НИУ ВШЭ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Первая встреча с Вышкой:</a:t>
            </a:r>
            <a:br>
              <a:rPr lang="ru-RU" dirty="0"/>
            </a:br>
            <a:r>
              <a:rPr lang="ru-RU" dirty="0"/>
              <a:t>англоязычный портал НИУ ВШЭ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Редакция англоязычного портала НИУ ВШЭ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Москва</a:t>
            </a:r>
          </a:p>
          <a:p>
            <a:r>
              <a:rPr lang="ru-RU" dirty="0"/>
              <a:t>Ноябрь 2024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Мария Никитина, главный редактор англоязычного портала НИУ ВШЭ</a:t>
            </a:r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AC8064E-5791-204C-B92F-A01827949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Первая встреча с Вышкой:</a:t>
            </a:r>
            <a:br>
              <a:rPr lang="ru-RU" dirty="0"/>
            </a:br>
            <a:r>
              <a:rPr lang="ru-RU" dirty="0"/>
              <a:t>англоязычный портал НИУ ВШЭ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A111DD-C00C-2D48-9F7A-4E23C5BA0C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Редакция англоязычного портала НИУ ВШЭ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3E517-ED8B-0241-AB87-BE49B315EE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D5769D-8064-83BD-92A0-1092F4C8E87F}"/>
              </a:ext>
            </a:extLst>
          </p:cNvPr>
          <p:cNvSpPr txBox="1"/>
          <p:nvPr/>
        </p:nvSpPr>
        <p:spPr>
          <a:xfrm>
            <a:off x="1143689" y="1595120"/>
            <a:ext cx="100221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dirty="0">
                <a:latin typeface="HSE Sans" panose="02000000000000000000" pitchFamily="2" charset="0"/>
              </a:rPr>
              <a:t>Спасибо за внимание!</a:t>
            </a:r>
            <a:endParaRPr lang="en-GB" sz="3200" dirty="0">
              <a:latin typeface="HSE Sans" panose="02000000000000000000" pitchFamily="2" charset="0"/>
            </a:endParaRPr>
          </a:p>
          <a:p>
            <a:pPr algn="l"/>
            <a:endParaRPr lang="en-GB" sz="3200" dirty="0">
              <a:latin typeface="HSE Sans" panose="02000000000000000000" pitchFamily="2" charset="0"/>
            </a:endParaRPr>
          </a:p>
          <a:p>
            <a:pPr algn="l"/>
            <a:endParaRPr lang="ru-RU" sz="3200" dirty="0">
              <a:latin typeface="HSE Sans" panose="02000000000000000000" pitchFamily="2" charset="0"/>
            </a:endParaRPr>
          </a:p>
          <a:p>
            <a:pPr algn="l"/>
            <a:endParaRPr lang="ru-RU" sz="3200" dirty="0">
              <a:latin typeface="HSE Sans" panose="02000000000000000000" pitchFamily="2" charset="0"/>
            </a:endParaRPr>
          </a:p>
          <a:p>
            <a:pPr algn="l"/>
            <a:r>
              <a:rPr lang="ru-RU" sz="3200" dirty="0">
                <a:latin typeface="HSE Sans" panose="02000000000000000000" pitchFamily="2" charset="0"/>
              </a:rPr>
              <a:t>Мария Никитина</a:t>
            </a:r>
          </a:p>
          <a:p>
            <a:pPr algn="l"/>
            <a:r>
              <a:rPr lang="en-GB" sz="3200" dirty="0">
                <a:latin typeface="HSE Sans" panose="02000000000000000000" pitchFamily="2" charset="0"/>
              </a:rPr>
              <a:t>mpustovoyt@hse.ru</a:t>
            </a:r>
          </a:p>
          <a:p>
            <a:pPr algn="l"/>
            <a:endParaRPr lang="ru-RU" sz="32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66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16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19213A-C343-2055-3A4E-74D22DFE7B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682" r="16682"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3831FDC-7B07-7696-DC6F-A6B513450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‘One day, on a Telegram group, I saw a post about English-taught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various Russian universities. 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decided to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out the website of HSE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was instantly captivated by its offerings.’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E3A973-96E2-1EB1-EF92-AAC5EAE43A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3428999"/>
            <a:ext cx="5245561" cy="2343897"/>
          </a:xfrm>
        </p:spPr>
        <p:txBody>
          <a:bodyPr/>
          <a:lstStyle/>
          <a:p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Gabriel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Odigbo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Iji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Nigeria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October 2024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DD0AD6-19FC-9358-7371-39551A723B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Первая встреча с Вышкой:</a:t>
            </a:r>
            <a:br>
              <a:rPr lang="ru-RU" dirty="0"/>
            </a:br>
            <a:r>
              <a:rPr lang="ru-RU" dirty="0"/>
              <a:t>англоязычный портал НИУ ВШЭ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1812E99-B36A-5F51-6842-ED7E43D734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Редакция англоязычного портала НИУ ВШЭ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BF2ED14-2F18-2472-C220-9CDEFB5732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76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44FA34-18B3-AD30-1228-5D06AC79E8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758" r="16758"/>
          <a:stretch>
            <a:fillRect/>
          </a:stretch>
        </p:blipFill>
        <p:spPr>
          <a:xfrm>
            <a:off x="6259892" y="2224815"/>
            <a:ext cx="4325167" cy="4325107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60DC0F5-F509-6DD8-C93E-61875049F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21" y="1447790"/>
            <a:ext cx="5245560" cy="777025"/>
          </a:xfrm>
        </p:spPr>
        <p:txBody>
          <a:bodyPr/>
          <a:lstStyle/>
          <a:p>
            <a:r>
              <a:rPr lang="ru-RU" dirty="0"/>
              <a:t>Какие проблемы посетителя мы решаем?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31B675-011F-ADCD-0AC7-A958DF0517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6777" y="2379663"/>
            <a:ext cx="5245561" cy="1562417"/>
          </a:xfrm>
        </p:spPr>
        <p:txBody>
          <a:bodyPr>
            <a:normAutofit lnSpcReduction="10000"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ru-RU" sz="1400" dirty="0"/>
              <a:t>Знакомим с университетом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dirty="0"/>
              <a:t>Информируем о программах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dirty="0"/>
              <a:t>Развеиваем страхи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dirty="0"/>
              <a:t>Рассказываем о процессах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dirty="0"/>
              <a:t>Рисуем картину будущего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4AE5C4-715A-BAE4-D198-D84597CD5E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Первая встреча с Вышкой:</a:t>
            </a:r>
            <a:br>
              <a:rPr lang="ru-RU" dirty="0"/>
            </a:br>
            <a:r>
              <a:rPr lang="ru-RU" dirty="0"/>
              <a:t>англоязычный портал НИУ ВШЭ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CD936E1-5DA5-DA89-A2E2-5C52E0749B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Редакция англоязычного портала НИУ ВШЭ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68B4378-DA79-2A55-DE0C-85DE77D366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3CF24A-A34A-C206-9790-BDC94FAAB555}"/>
              </a:ext>
            </a:extLst>
          </p:cNvPr>
          <p:cNvSpPr txBox="1"/>
          <p:nvPr/>
        </p:nvSpPr>
        <p:spPr>
          <a:xfrm>
            <a:off x="585897" y="4096928"/>
            <a:ext cx="4643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ea typeface="+mj-ea"/>
                <a:cs typeface="+mj-cs"/>
              </a:rPr>
              <a:t>Как мы это делаем?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2124C-96D6-656E-6BF1-CC0A4CF8CEFF}"/>
              </a:ext>
            </a:extLst>
          </p:cNvPr>
          <p:cNvSpPr txBox="1"/>
          <p:nvPr/>
        </p:nvSpPr>
        <p:spPr>
          <a:xfrm>
            <a:off x="1143689" y="4875570"/>
            <a:ext cx="4145281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E2D69"/>
                </a:solidFill>
              </a:rPr>
              <a:t>Структурированная информация</a:t>
            </a:r>
          </a:p>
          <a:p>
            <a:pPr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E2D69"/>
                </a:solidFill>
              </a:rPr>
              <a:t>Личные истории</a:t>
            </a:r>
          </a:p>
        </p:txBody>
      </p:sp>
    </p:spTree>
    <p:extLst>
      <p:ext uri="{BB962C8B-B14F-4D97-AF65-F5344CB8AC3E}">
        <p14:creationId xmlns:p14="http://schemas.microsoft.com/office/powerpoint/2010/main" val="279176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Личные истории: интервью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47897" y="2224815"/>
            <a:ext cx="5245561" cy="1491297"/>
          </a:xfrm>
        </p:spPr>
        <p:txBody>
          <a:bodyPr>
            <a:normAutofit fontScale="92500"/>
          </a:bodyPr>
          <a:lstStyle/>
          <a:p>
            <a:r>
              <a:rPr lang="ru-RU" sz="2100" b="1" dirty="0"/>
              <a:t>Рекомендации РСМД</a:t>
            </a:r>
            <a:endParaRPr lang="ru-RU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/>
              <a:t>Развитие разделов «Карьера» и «Выпускники»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/>
              <a:t>Студенты ищут информацию от соотечественников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Первая встреча с Вышкой:</a:t>
            </a:r>
            <a:br>
              <a:rPr lang="ru-RU" dirty="0"/>
            </a:br>
            <a:r>
              <a:rPr lang="ru-RU" dirty="0"/>
              <a:t>англоязычный портал НИУ ВШЭ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Редакция англоязычного портала НИУ ВШЭ</a:t>
            </a: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A6C513-EB89-D5ED-4298-B52887177E53}"/>
              </a:ext>
            </a:extLst>
          </p:cNvPr>
          <p:cNvSpPr txBox="1"/>
          <p:nvPr/>
        </p:nvSpPr>
        <p:spPr>
          <a:xfrm>
            <a:off x="567553" y="4179685"/>
            <a:ext cx="249936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0E2D69"/>
                </a:solidFill>
              </a:rPr>
              <a:t>80</a:t>
            </a:r>
          </a:p>
          <a:p>
            <a:r>
              <a:rPr lang="ru-RU" sz="1300" dirty="0">
                <a:solidFill>
                  <a:srgbClr val="0E2D69"/>
                </a:solidFill>
              </a:rPr>
              <a:t>оригинальных материалов на английском языке – интервью с иностранными студентами, сотрудниками и выпускниками</a:t>
            </a:r>
          </a:p>
          <a:p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024049-6AF3-28C2-80B0-AD3273A79639}"/>
              </a:ext>
            </a:extLst>
          </p:cNvPr>
          <p:cNvSpPr txBox="1"/>
          <p:nvPr/>
        </p:nvSpPr>
        <p:spPr>
          <a:xfrm>
            <a:off x="3970677" y="4493137"/>
            <a:ext cx="6289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rgbClr val="0E2D69"/>
                </a:solidFill>
              </a:rPr>
              <a:t>Наши шаги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0E2D69"/>
                </a:solidFill>
              </a:rPr>
              <a:t>В ВШЭ создан </a:t>
            </a:r>
            <a:r>
              <a:rPr lang="ru-RU" sz="1900" dirty="0">
                <a:solidFill>
                  <a:srgbClr val="0E2D6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Центр поддержки и карьеры иностранных студентов и выпускников</a:t>
            </a:r>
            <a:endParaRPr lang="ru-RU" sz="1900" dirty="0">
              <a:solidFill>
                <a:srgbClr val="0E2D69"/>
              </a:solidFill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0E2D69"/>
                </a:solidFill>
              </a:rPr>
              <a:t>Интервью – </a:t>
            </a:r>
            <a:r>
              <a:rPr lang="ru-RU" sz="1900" dirty="0">
                <a:solidFill>
                  <a:srgbClr val="0E2D6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истории успеха иностранных выпускников</a:t>
            </a:r>
            <a:endParaRPr lang="en-GB" sz="1900" dirty="0">
              <a:solidFill>
                <a:srgbClr val="0E2D69"/>
              </a:solidFill>
              <a:latin typeface="HSE Sans" panose="02000000000000000000" pitchFamily="2" charset="0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0E2D69"/>
                </a:solidFill>
              </a:rPr>
              <a:t>Поиск информации студентами – теги по странам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01AC22-9060-EB48-9EF6-16C62894C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992" y="1156553"/>
            <a:ext cx="3661410" cy="362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88950-6F6D-9F6A-D56F-B3F144EC8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>
            <a:extLst>
              <a:ext uri="{FF2B5EF4-FFF2-40B4-BE49-F238E27FC236}">
                <a16:creationId xmlns:a16="http://schemas.microsoft.com/office/drawing/2014/main" id="{1197105E-C37F-F74F-78CD-8533514ED8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Первая встреча с Вышкой:</a:t>
            </a:r>
            <a:br>
              <a:rPr lang="ru-RU" dirty="0"/>
            </a:br>
            <a:r>
              <a:rPr lang="ru-RU" dirty="0"/>
              <a:t>англоязычный портал НИУ ВШЭ</a:t>
            </a:r>
          </a:p>
          <a:p>
            <a:endParaRPr lang="ru-RU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B6B6AFF9-F877-C68B-AE54-235C2EE938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Редакция англоязычного портала НИУ ВШЭ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2000FA64-8D51-D7D3-3A61-420AB30BCA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</a:t>
            </a:r>
          </a:p>
          <a:p>
            <a:r>
              <a:rPr lang="ru-RU" dirty="0"/>
              <a:t>Ноябрь 2024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A3B00BA-3323-52F4-E917-97AAA594D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Портал – не только для абитуриентов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DEBBC5E-1AF7-B9FE-9360-8A3A491FD9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5077" y="4103994"/>
            <a:ext cx="2147804" cy="1569661"/>
          </a:xfrm>
        </p:spPr>
        <p:txBody>
          <a:bodyPr>
            <a:normAutofit/>
          </a:bodyPr>
          <a:lstStyle/>
          <a:p>
            <a:r>
              <a:rPr lang="ru-RU" dirty="0"/>
              <a:t>анонсов мероприятий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6F2C4C2-3A88-EF6F-1F00-D5636A77C0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16401" y="4103994"/>
            <a:ext cx="2413591" cy="1569661"/>
          </a:xfrm>
        </p:spPr>
        <p:txBody>
          <a:bodyPr/>
          <a:lstStyle/>
          <a:p>
            <a:r>
              <a:rPr lang="ru-RU" dirty="0"/>
              <a:t>научно-популярных статей на портале </a:t>
            </a:r>
            <a:r>
              <a:rPr lang="en-GB" dirty="0"/>
              <a:t>IQ</a:t>
            </a:r>
            <a:r>
              <a:rPr lang="ru-RU" dirty="0"/>
              <a:t>.</a:t>
            </a:r>
            <a:r>
              <a:rPr lang="en-GB" dirty="0"/>
              <a:t>HSE</a:t>
            </a:r>
            <a:r>
              <a:rPr lang="ru-RU" dirty="0"/>
              <a:t> и в рубрике </a:t>
            </a:r>
            <a:r>
              <a:rPr lang="en-GB" dirty="0"/>
              <a:t>Frontiers of Science</a:t>
            </a:r>
            <a:endParaRPr lang="ru-RU" dirty="0"/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8C8E42F-3E6E-EA80-6006-AEB12119D1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24778" y="4103994"/>
            <a:ext cx="3016982" cy="1569661"/>
          </a:xfrm>
        </p:spPr>
        <p:txBody>
          <a:bodyPr/>
          <a:lstStyle/>
          <a:p>
            <a:r>
              <a:rPr lang="ru-RU" dirty="0"/>
              <a:t>личных страниц сотрудников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7F0CDD2-0B33-E637-31DF-F71704CB7A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dirty="0"/>
              <a:t>300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9302C941-2090-97F5-7D46-698C490FB5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57727" y="2732121"/>
            <a:ext cx="2758143" cy="1164116"/>
          </a:xfrm>
        </p:spPr>
        <p:txBody>
          <a:bodyPr/>
          <a:lstStyle/>
          <a:p>
            <a:r>
              <a:rPr lang="ru-RU" dirty="0"/>
              <a:t>350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9F64E262-EAFE-87AA-5F4B-0B73581910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24778" y="2754006"/>
            <a:ext cx="2758143" cy="1164116"/>
          </a:xfrm>
        </p:spPr>
        <p:txBody>
          <a:bodyPr/>
          <a:lstStyle/>
          <a:p>
            <a:r>
              <a:rPr lang="ru-RU" dirty="0"/>
              <a:t>700</a:t>
            </a:r>
          </a:p>
        </p:txBody>
      </p:sp>
      <p:sp>
        <p:nvSpPr>
          <p:cNvPr id="4" name="Текст 10">
            <a:extLst>
              <a:ext uri="{FF2B5EF4-FFF2-40B4-BE49-F238E27FC236}">
                <a16:creationId xmlns:a16="http://schemas.microsoft.com/office/drawing/2014/main" id="{BDB131B8-6238-3977-03ED-371D0B806F4C}"/>
              </a:ext>
            </a:extLst>
          </p:cNvPr>
          <p:cNvSpPr txBox="1">
            <a:spLocks/>
          </p:cNvSpPr>
          <p:nvPr/>
        </p:nvSpPr>
        <p:spPr>
          <a:xfrm>
            <a:off x="5915870" y="2710235"/>
            <a:ext cx="2758143" cy="11641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60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100</a:t>
            </a:r>
          </a:p>
        </p:txBody>
      </p:sp>
      <p:sp>
        <p:nvSpPr>
          <p:cNvPr id="15" name="Текст 5">
            <a:extLst>
              <a:ext uri="{FF2B5EF4-FFF2-40B4-BE49-F238E27FC236}">
                <a16:creationId xmlns:a16="http://schemas.microsoft.com/office/drawing/2014/main" id="{A955D372-A62C-58EB-9841-11106B54EB8B}"/>
              </a:ext>
            </a:extLst>
          </p:cNvPr>
          <p:cNvSpPr txBox="1">
            <a:spLocks/>
          </p:cNvSpPr>
          <p:nvPr/>
        </p:nvSpPr>
        <p:spPr>
          <a:xfrm>
            <a:off x="3157727" y="4103994"/>
            <a:ext cx="2147804" cy="1640781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сайтов подразделений и </a:t>
            </a:r>
            <a:r>
              <a:rPr lang="ru-RU" dirty="0" err="1"/>
              <a:t>лендингов</a:t>
            </a:r>
            <a:r>
              <a:rPr lang="ru-RU" dirty="0"/>
              <a:t> проектов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96D2BB-DEFA-B15B-3C26-419DD95EB2AC}"/>
              </a:ext>
            </a:extLst>
          </p:cNvPr>
          <p:cNvSpPr txBox="1"/>
          <p:nvPr/>
        </p:nvSpPr>
        <p:spPr>
          <a:xfrm>
            <a:off x="585897" y="1899920"/>
            <a:ext cx="440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latin typeface="HSE Sans" panose="02000000000000000000" pitchFamily="2" charset="0"/>
              </a:rPr>
              <a:t>За год мы опубликовали:</a:t>
            </a:r>
          </a:p>
        </p:txBody>
      </p:sp>
    </p:spTree>
    <p:extLst>
      <p:ext uri="{BB962C8B-B14F-4D97-AF65-F5344CB8AC3E}">
        <p14:creationId xmlns:p14="http://schemas.microsoft.com/office/powerpoint/2010/main" val="916065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E3E50BF9-DB54-2545-3591-BB48F07C36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Первая встреча с Вышкой:</a:t>
            </a:r>
            <a:br>
              <a:rPr lang="ru-RU" dirty="0"/>
            </a:br>
            <a:r>
              <a:rPr lang="ru-RU" dirty="0"/>
              <a:t>англоязычный портал НИУ ВШЭ</a:t>
            </a:r>
          </a:p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07315AEC-1414-4127-6AB4-4447941540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Редакция англоязычного портала НИУ ВШЭ</a:t>
            </a:r>
          </a:p>
          <a:p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2255825F-83B4-4172-36F1-CB1D54D99A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76F865A-1801-AA50-5BFA-B533FB9C7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это выглядит изнутри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AC31C112-AAB7-EA10-3434-664A446F30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83778" y="2577078"/>
            <a:ext cx="4292600" cy="22387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Внутренние справочники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Тезаурус и Гид по стилю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Генеративные текстовые модели </a:t>
            </a:r>
            <a:endParaRPr lang="ru-RU" sz="18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8415675-AEAE-A6A7-1D99-5E4A38B28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240" y="1917582"/>
            <a:ext cx="4079240" cy="407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4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DAE5E-E1D9-5B62-1E02-F7C3E764F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C54983CF-EC1E-A0ED-B6E1-E07AF93C89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Первая встреча с Вышкой:</a:t>
            </a:r>
            <a:br>
              <a:rPr lang="ru-RU" dirty="0"/>
            </a:br>
            <a:r>
              <a:rPr lang="ru-RU" dirty="0"/>
              <a:t>англоязычный портал НИУ ВШЭ</a:t>
            </a:r>
          </a:p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9DF6A394-B78A-F433-306A-185026F22A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Редакция англоязычного портала НИУ ВШЭ</a:t>
            </a:r>
          </a:p>
          <a:p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562F1E7B-C59D-870D-0FB3-CC56E89600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E6BE4E66-4C10-B4E3-AFC7-4A2E42776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это выглядит изнутри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08B5D420-DE37-12FD-46DC-BD7318D29E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5897" y="2024734"/>
            <a:ext cx="6891863" cy="474626"/>
          </a:xfrm>
        </p:spPr>
        <p:txBody>
          <a:bodyPr/>
          <a:lstStyle/>
          <a:p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Внутренние справочники: «работаем на зачетку»</a:t>
            </a:r>
            <a:endParaRPr lang="ru-RU" sz="115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EB1DC4D-5067-CE0C-93A6-A4B29312C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319" y="2801759"/>
            <a:ext cx="8945245" cy="366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5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7A4A2-5021-82A0-10B9-96A9512C8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3036C23F-0E89-3FB9-7D48-694F571221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Первая встреча с Вышкой:</a:t>
            </a:r>
            <a:br>
              <a:rPr lang="ru-RU" dirty="0"/>
            </a:br>
            <a:r>
              <a:rPr lang="ru-RU" dirty="0"/>
              <a:t>англоязычный портал НИУ ВШЭ</a:t>
            </a:r>
          </a:p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1EB72EF0-FD5B-18A6-97D5-F852BA457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Редакция англоязычного портала НИУ ВШЭ</a:t>
            </a:r>
          </a:p>
          <a:p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F9D5A2C6-70A0-8BD3-99E3-782C11A314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4AA7476-55D3-32CA-CA21-D48ED5DEB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это выглядит изнутри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ABF15B86-F70A-F210-87F6-20F5B384E23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5897" y="2000288"/>
            <a:ext cx="8578423" cy="413982"/>
          </a:xfrm>
        </p:spPr>
        <p:txBody>
          <a:bodyPr/>
          <a:lstStyle/>
          <a:p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Тезаурус и Гид по стилю: с</a:t>
            </a:r>
            <a:r>
              <a:rPr lang="ru-RU" sz="2000" dirty="0"/>
              <a:t>облюдаем единообразие, не стоим на месте</a:t>
            </a:r>
          </a:p>
          <a:p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E2D6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9A5370F-C39B-F2C8-D0CA-64AB504039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28"/>
          <a:stretch/>
        </p:blipFill>
        <p:spPr>
          <a:xfrm>
            <a:off x="4663103" y="2414270"/>
            <a:ext cx="7092478" cy="399361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DE4A683-19B1-C4AD-5C2B-5F505B30D7E4}"/>
              </a:ext>
            </a:extLst>
          </p:cNvPr>
          <p:cNvSpPr txBox="1"/>
          <p:nvPr/>
        </p:nvSpPr>
        <p:spPr>
          <a:xfrm>
            <a:off x="711200" y="2570480"/>
            <a:ext cx="3261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 dirty="0">
                <a:latin typeface="HSE Sans" panose="02000000000000000000" pitchFamily="2" charset="0"/>
              </a:rPr>
              <a:t>250</a:t>
            </a:r>
            <a:endParaRPr lang="ru-RU" sz="9600" dirty="0">
              <a:latin typeface="HSE Sans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B39AB8-FF02-39FB-F1A8-0704EAC50E1D}"/>
              </a:ext>
            </a:extLst>
          </p:cNvPr>
          <p:cNvSpPr txBox="1"/>
          <p:nvPr/>
        </p:nvSpPr>
        <p:spPr>
          <a:xfrm>
            <a:off x="944880" y="4140140"/>
            <a:ext cx="3261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000" dirty="0">
                <a:latin typeface="HSE Sans" panose="02000000000000000000" pitchFamily="2" charset="0"/>
              </a:rPr>
              <a:t>Названий и терминов согласовано с Центром экспертизы переводов за год</a:t>
            </a:r>
          </a:p>
        </p:txBody>
      </p:sp>
    </p:spTree>
    <p:extLst>
      <p:ext uri="{BB962C8B-B14F-4D97-AF65-F5344CB8AC3E}">
        <p14:creationId xmlns:p14="http://schemas.microsoft.com/office/powerpoint/2010/main" val="17969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B9C81-B2E4-54F2-E347-494033A14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C15B3521-9119-8C5D-A542-39F78BACD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Первая встреча с Вышкой:</a:t>
            </a:r>
            <a:br>
              <a:rPr lang="ru-RU" dirty="0"/>
            </a:br>
            <a:r>
              <a:rPr lang="ru-RU" dirty="0"/>
              <a:t>англоязычный портал НИУ ВШЭ</a:t>
            </a:r>
          </a:p>
          <a:p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B5C39852-3EA3-C6C7-EB9A-CE607BFCCE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Редакция англоязычного портала НИУ ВШЭ</a:t>
            </a:r>
          </a:p>
          <a:p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1B306E11-1353-6BE5-1918-25978F74DD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4454B9C5-1E98-A187-13BA-793904F7C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это выглядит изнутри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9852E2C6-42FD-318C-6CBC-7E3F00788D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5898" y="2062481"/>
            <a:ext cx="9691184" cy="365760"/>
          </a:xfrm>
        </p:spPr>
        <p:txBody>
          <a:bodyPr/>
          <a:lstStyle/>
          <a:p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Генеративные текстовые </a:t>
            </a:r>
            <a:r>
              <a:rPr 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модели: и сложность, и возможность</a:t>
            </a:r>
            <a:endParaRPr lang="ru-RU" sz="11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7941C-F8FD-3448-A407-E42F93D4DBB5}"/>
              </a:ext>
            </a:extLst>
          </p:cNvPr>
          <p:cNvSpPr txBox="1"/>
          <p:nvPr/>
        </p:nvSpPr>
        <p:spPr>
          <a:xfrm>
            <a:off x="1442720" y="2641600"/>
            <a:ext cx="928624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latin typeface="HSE Sans" panose="02000000000000000000" pitchFamily="2" charset="0"/>
              </a:rPr>
              <a:t>#</a:t>
            </a:r>
            <a:r>
              <a:rPr lang="ru-RU" sz="2400" dirty="0">
                <a:latin typeface="HSE Sans" panose="02000000000000000000" pitchFamily="2" charset="0"/>
              </a:rPr>
              <a:t> Переведи в британский вариант английского языка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HSE Sans" panose="02000000000000000000" pitchFamily="2" charset="0"/>
              </a:rPr>
              <a:t>#</a:t>
            </a:r>
            <a:r>
              <a:rPr lang="ru-RU" sz="2400" dirty="0">
                <a:latin typeface="HSE Sans" panose="02000000000000000000" pitchFamily="2" charset="0"/>
              </a:rPr>
              <a:t> </a:t>
            </a:r>
            <a:r>
              <a:rPr lang="en-GB" sz="2400" dirty="0">
                <a:latin typeface="HSE Sans" panose="02000000000000000000" pitchFamily="2" charset="0"/>
              </a:rPr>
              <a:t>Capitalise all words except articles and prepositions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HSE Sans" panose="02000000000000000000" pitchFamily="2" charset="0"/>
              </a:rPr>
              <a:t>#</a:t>
            </a:r>
            <a:r>
              <a:rPr lang="ru-RU" sz="2400" dirty="0">
                <a:latin typeface="HSE Sans" panose="02000000000000000000" pitchFamily="2" charset="0"/>
              </a:rPr>
              <a:t> </a:t>
            </a:r>
            <a:r>
              <a:rPr lang="en-GB" sz="2400" dirty="0">
                <a:latin typeface="HSE Sans" panose="02000000000000000000" pitchFamily="2" charset="0"/>
              </a:rPr>
              <a:t>All quotation marks should be single</a:t>
            </a:r>
            <a:endParaRPr lang="ru-RU" sz="24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04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451</Words>
  <Application>Microsoft Office PowerPoint</Application>
  <PresentationFormat>Широкоэкранный</PresentationFormat>
  <Paragraphs>80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HSE Sans</vt:lpstr>
      <vt:lpstr>Office Theme</vt:lpstr>
      <vt:lpstr>Первая встреча с Вышкой: англоязычный портал НИУ ВШЭ</vt:lpstr>
      <vt:lpstr>‘One day, on a Telegram group, I saw a post about English-taught programmes at various Russian universities.  I decided to check out the website of HSE and was instantly captivated by its offerings.’ </vt:lpstr>
      <vt:lpstr>Какие проблемы посетителя мы решаем?</vt:lpstr>
      <vt:lpstr> Личные истории: интервью</vt:lpstr>
      <vt:lpstr>Портал – не только для абитуриентов</vt:lpstr>
      <vt:lpstr>Как это выглядит изнутри</vt:lpstr>
      <vt:lpstr>Как это выглядит изнутри</vt:lpstr>
      <vt:lpstr>Как это выглядит изнутри</vt:lpstr>
      <vt:lpstr>Как это выглядит изнутри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Maria Nikitina</cp:lastModifiedBy>
  <cp:revision>22</cp:revision>
  <cp:lastPrinted>2021-11-11T13:08:42Z</cp:lastPrinted>
  <dcterms:created xsi:type="dcterms:W3CDTF">2021-11-11T08:52:47Z</dcterms:created>
  <dcterms:modified xsi:type="dcterms:W3CDTF">2024-11-13T18:34:03Z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